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72" r:id="rId8"/>
    <p:sldId id="273" r:id="rId9"/>
    <p:sldId id="270" r:id="rId10"/>
    <p:sldId id="271" r:id="rId11"/>
  </p:sldIdLst>
  <p:sldSz cx="18288000" cy="10287000"/>
  <p:notesSz cx="6858000" cy="9144000"/>
  <p:embeddedFontLst>
    <p:embeddedFont>
      <p:font typeface="Montserrat Bold" panose="020B0604020202020204" charset="0"/>
      <p:regular r:id="rId12"/>
    </p:embeddedFont>
    <p:embeddedFont>
      <p:font typeface="Montserrat Light" panose="00000400000000000000" pitchFamily="2" charset="0"/>
      <p:regular r:id="rId13"/>
    </p:embeddedFont>
    <p:embeddedFont>
      <p:font typeface="Poppins Medium" panose="00000600000000000000" pitchFamily="2" charset="0"/>
      <p:regular r:id="rId14"/>
    </p:embeddedFont>
    <p:embeddedFont>
      <p:font typeface="Source Serif Pro" panose="02040603050405020204" pitchFamily="18"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89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7.jpe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hyperlink" Target="mailto:manas.22311608@viit.ac.in"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6.png"/><Relationship Id="rId5" Type="http://schemas.openxmlformats.org/officeDocument/2006/relationships/image" Target="../media/image4.svg"/><Relationship Id="rId10" Type="http://schemas.openxmlformats.org/officeDocument/2006/relationships/image" Target="../media/image25.png"/><Relationship Id="rId4" Type="http://schemas.openxmlformats.org/officeDocument/2006/relationships/image" Target="../media/image3.png"/><Relationship Id="rId9" Type="http://schemas.openxmlformats.org/officeDocument/2006/relationships/image" Target="../media/image24.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1.sv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11.sv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F0034"/>
        </a:solidFill>
        <a:effectLst/>
      </p:bgPr>
    </p:bg>
    <p:spTree>
      <p:nvGrpSpPr>
        <p:cNvPr id="1" name=""/>
        <p:cNvGrpSpPr/>
        <p:nvPr/>
      </p:nvGrpSpPr>
      <p:grpSpPr>
        <a:xfrm>
          <a:off x="0" y="0"/>
          <a:ext cx="0" cy="0"/>
          <a:chOff x="0" y="0"/>
          <a:chExt cx="0" cy="0"/>
        </a:xfrm>
      </p:grpSpPr>
      <p:sp>
        <p:nvSpPr>
          <p:cNvPr id="2" name="Freeform 2"/>
          <p:cNvSpPr/>
          <p:nvPr/>
        </p:nvSpPr>
        <p:spPr>
          <a:xfrm rot="4862015">
            <a:off x="10157954" y="2652590"/>
            <a:ext cx="13034898" cy="6446038"/>
          </a:xfrm>
          <a:custGeom>
            <a:avLst/>
            <a:gdLst/>
            <a:ahLst/>
            <a:cxnLst/>
            <a:rect l="l" t="t" r="r" b="b"/>
            <a:pathLst>
              <a:path w="13034898" h="6446038">
                <a:moveTo>
                  <a:pt x="0" y="0"/>
                </a:moveTo>
                <a:lnTo>
                  <a:pt x="13034898" y="0"/>
                </a:lnTo>
                <a:lnTo>
                  <a:pt x="13034898" y="6446038"/>
                </a:lnTo>
                <a:lnTo>
                  <a:pt x="0" y="6446038"/>
                </a:lnTo>
                <a:lnTo>
                  <a:pt x="0" y="0"/>
                </a:lnTo>
                <a:close/>
              </a:path>
            </a:pathLst>
          </a:custGeom>
          <a:blipFill>
            <a:blip r:embed="rId2">
              <a:extLst>
                <a:ext uri="{96DAC541-7B7A-43D3-8B79-37D633B846F1}">
                  <asvg:svgBlip xmlns:asvg="http://schemas.microsoft.com/office/drawing/2016/SVG/main" r:embed="rId3"/>
                </a:ext>
              </a:extLst>
            </a:blip>
            <a:stretch>
              <a:fillRect r="-134" b="-129447"/>
            </a:stretch>
          </a:blipFill>
        </p:spPr>
        <p:txBody>
          <a:bodyPr/>
          <a:lstStyle/>
          <a:p>
            <a:endParaRPr lang="en-IN"/>
          </a:p>
        </p:txBody>
      </p:sp>
      <p:sp>
        <p:nvSpPr>
          <p:cNvPr id="3" name="Freeform 3"/>
          <p:cNvSpPr/>
          <p:nvPr/>
        </p:nvSpPr>
        <p:spPr>
          <a:xfrm rot="-6492416">
            <a:off x="-4102332" y="4826625"/>
            <a:ext cx="13034898" cy="6446038"/>
          </a:xfrm>
          <a:custGeom>
            <a:avLst/>
            <a:gdLst/>
            <a:ahLst/>
            <a:cxnLst/>
            <a:rect l="l" t="t" r="r" b="b"/>
            <a:pathLst>
              <a:path w="13034898" h="6446038">
                <a:moveTo>
                  <a:pt x="0" y="0"/>
                </a:moveTo>
                <a:lnTo>
                  <a:pt x="13034898" y="0"/>
                </a:lnTo>
                <a:lnTo>
                  <a:pt x="13034898" y="6446039"/>
                </a:lnTo>
                <a:lnTo>
                  <a:pt x="0" y="6446039"/>
                </a:lnTo>
                <a:lnTo>
                  <a:pt x="0" y="0"/>
                </a:lnTo>
                <a:close/>
              </a:path>
            </a:pathLst>
          </a:custGeom>
          <a:blipFill>
            <a:blip r:embed="rId4">
              <a:extLst>
                <a:ext uri="{96DAC541-7B7A-43D3-8B79-37D633B846F1}">
                  <asvg:svgBlip xmlns:asvg="http://schemas.microsoft.com/office/drawing/2016/SVG/main" r:embed="rId5"/>
                </a:ext>
              </a:extLst>
            </a:blip>
            <a:stretch>
              <a:fillRect r="-134" b="-129447"/>
            </a:stretch>
          </a:blipFill>
        </p:spPr>
        <p:txBody>
          <a:bodyPr/>
          <a:lstStyle/>
          <a:p>
            <a:endParaRPr lang="en-IN"/>
          </a:p>
        </p:txBody>
      </p:sp>
      <p:sp>
        <p:nvSpPr>
          <p:cNvPr id="4" name="Freeform 4"/>
          <p:cNvSpPr/>
          <p:nvPr/>
        </p:nvSpPr>
        <p:spPr>
          <a:xfrm>
            <a:off x="13411200" y="-2353991"/>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6"/>
            <a:stretch>
              <a:fillRect/>
            </a:stretch>
          </a:blipFill>
        </p:spPr>
        <p:txBody>
          <a:bodyPr/>
          <a:lstStyle/>
          <a:p>
            <a:endParaRPr lang="en-IN"/>
          </a:p>
        </p:txBody>
      </p:sp>
      <p:sp>
        <p:nvSpPr>
          <p:cNvPr id="5" name="Freeform 5"/>
          <p:cNvSpPr/>
          <p:nvPr/>
        </p:nvSpPr>
        <p:spPr>
          <a:xfrm rot="6621428">
            <a:off x="-7094402" y="-3382654"/>
            <a:ext cx="10550923" cy="11871643"/>
          </a:xfrm>
          <a:custGeom>
            <a:avLst/>
            <a:gdLst/>
            <a:ahLst/>
            <a:cxnLst/>
            <a:rect l="l" t="t" r="r" b="b"/>
            <a:pathLst>
              <a:path w="10550923" h="11871643">
                <a:moveTo>
                  <a:pt x="0" y="0"/>
                </a:moveTo>
                <a:lnTo>
                  <a:pt x="10550923" y="0"/>
                </a:lnTo>
                <a:lnTo>
                  <a:pt x="10550923" y="11871643"/>
                </a:lnTo>
                <a:lnTo>
                  <a:pt x="0" y="11871643"/>
                </a:lnTo>
                <a:lnTo>
                  <a:pt x="0" y="0"/>
                </a:lnTo>
                <a:close/>
              </a:path>
            </a:pathLst>
          </a:custGeom>
          <a:blipFill>
            <a:blip r:embed="rId7"/>
            <a:stretch>
              <a:fillRect/>
            </a:stretch>
          </a:blipFill>
        </p:spPr>
        <p:txBody>
          <a:bodyPr/>
          <a:lstStyle/>
          <a:p>
            <a:endParaRPr lang="en-IN"/>
          </a:p>
        </p:txBody>
      </p:sp>
      <p:sp>
        <p:nvSpPr>
          <p:cNvPr id="6" name="Freeform 6"/>
          <p:cNvSpPr/>
          <p:nvPr/>
        </p:nvSpPr>
        <p:spPr>
          <a:xfrm>
            <a:off x="5850664" y="-2721607"/>
            <a:ext cx="14097816" cy="8229600"/>
          </a:xfrm>
          <a:custGeom>
            <a:avLst/>
            <a:gdLst/>
            <a:ahLst/>
            <a:cxnLst/>
            <a:rect l="l" t="t" r="r" b="b"/>
            <a:pathLst>
              <a:path w="14097816" h="8229600">
                <a:moveTo>
                  <a:pt x="0" y="0"/>
                </a:moveTo>
                <a:lnTo>
                  <a:pt x="14097815" y="0"/>
                </a:lnTo>
                <a:lnTo>
                  <a:pt x="14097815" y="8229600"/>
                </a:lnTo>
                <a:lnTo>
                  <a:pt x="0" y="8229600"/>
                </a:lnTo>
                <a:lnTo>
                  <a:pt x="0" y="0"/>
                </a:lnTo>
                <a:close/>
              </a:path>
            </a:pathLst>
          </a:custGeom>
          <a:blipFill>
            <a:blip r:embed="rId8">
              <a:alphaModFix amt="70000"/>
            </a:blip>
            <a:stretch>
              <a:fillRect/>
            </a:stretch>
          </a:blipFill>
        </p:spPr>
        <p:txBody>
          <a:bodyPr/>
          <a:lstStyle/>
          <a:p>
            <a:endParaRPr lang="en-IN"/>
          </a:p>
        </p:txBody>
      </p:sp>
      <p:sp>
        <p:nvSpPr>
          <p:cNvPr id="7" name="TextBox 7"/>
          <p:cNvSpPr txBox="1">
            <a:spLocks/>
          </p:cNvSpPr>
          <p:nvPr/>
        </p:nvSpPr>
        <p:spPr>
          <a:xfrm>
            <a:off x="4714465" y="-803769"/>
            <a:ext cx="8626560" cy="3053465"/>
          </a:xfrm>
          <a:prstGeom prst="rect">
            <a:avLst/>
          </a:prstGeom>
        </p:spPr>
        <p:txBody>
          <a:bodyPr wrap="square" lIns="0" tIns="0" rIns="0" bIns="0" rtlCol="0" anchor="t">
            <a:spAutoFit/>
          </a:bodyPr>
          <a:lstStyle/>
          <a:p>
            <a:pPr algn="ctr">
              <a:lnSpc>
                <a:spcPts val="27264"/>
              </a:lnSpc>
            </a:pPr>
            <a:r>
              <a:rPr lang="en-US" sz="11300" b="1" spc="759" dirty="0">
                <a:solidFill>
                  <a:srgbClr val="FFFFFF"/>
                </a:solidFill>
                <a:latin typeface="Montserrat Bold"/>
                <a:ea typeface="Montserrat Bold"/>
                <a:cs typeface="Montserrat Bold"/>
                <a:sym typeface="Montserrat Bold"/>
              </a:rPr>
              <a:t>DCAI</a:t>
            </a:r>
            <a:endParaRPr lang="en-US" sz="19474" b="1" spc="759" dirty="0">
              <a:solidFill>
                <a:srgbClr val="FFFFFF"/>
              </a:solidFill>
              <a:latin typeface="Montserrat Bold"/>
              <a:ea typeface="Montserrat Bold"/>
              <a:cs typeface="Montserrat Bold"/>
              <a:sym typeface="Montserrat Bold"/>
            </a:endParaRPr>
          </a:p>
        </p:txBody>
      </p:sp>
      <p:sp>
        <p:nvSpPr>
          <p:cNvPr id="8" name="TextBox 8"/>
          <p:cNvSpPr txBox="1"/>
          <p:nvPr/>
        </p:nvSpPr>
        <p:spPr>
          <a:xfrm>
            <a:off x="4243226" y="2353415"/>
            <a:ext cx="9569038" cy="873530"/>
          </a:xfrm>
          <a:prstGeom prst="rect">
            <a:avLst/>
          </a:prstGeom>
        </p:spPr>
        <p:txBody>
          <a:bodyPr lIns="0" tIns="0" rIns="0" bIns="0" rtlCol="0" anchor="t">
            <a:spAutoFit/>
          </a:bodyPr>
          <a:lstStyle/>
          <a:p>
            <a:pPr algn="ctr">
              <a:lnSpc>
                <a:spcPts val="7276"/>
              </a:lnSpc>
            </a:pPr>
            <a:r>
              <a:rPr lang="en-US" sz="5197" b="1" spc="202" dirty="0">
                <a:solidFill>
                  <a:srgbClr val="FFFFFF"/>
                </a:solidFill>
                <a:latin typeface="Montserrat Bold"/>
                <a:ea typeface="Montserrat Bold"/>
                <a:cs typeface="Montserrat Bold"/>
                <a:sym typeface="Montserrat Bold"/>
              </a:rPr>
              <a:t>DATA CENTRIC AI</a:t>
            </a:r>
          </a:p>
        </p:txBody>
      </p:sp>
      <p:sp>
        <p:nvSpPr>
          <p:cNvPr id="9" name="AutoShape 9"/>
          <p:cNvSpPr/>
          <p:nvPr/>
        </p:nvSpPr>
        <p:spPr>
          <a:xfrm>
            <a:off x="5373140" y="3390900"/>
            <a:ext cx="7526432" cy="0"/>
          </a:xfrm>
          <a:prstGeom prst="line">
            <a:avLst/>
          </a:prstGeom>
          <a:ln w="19050" cap="flat">
            <a:solidFill>
              <a:srgbClr val="9570FF"/>
            </a:solidFill>
            <a:prstDash val="solid"/>
            <a:headEnd type="none" w="sm" len="sm"/>
            <a:tailEnd type="none" w="sm" len="sm"/>
          </a:ln>
        </p:spPr>
        <p:txBody>
          <a:bodyPr/>
          <a:lstStyle/>
          <a:p>
            <a:endParaRPr lang="en-IN"/>
          </a:p>
        </p:txBody>
      </p:sp>
      <p:sp>
        <p:nvSpPr>
          <p:cNvPr id="10" name="AutoShape 10"/>
          <p:cNvSpPr/>
          <p:nvPr/>
        </p:nvSpPr>
        <p:spPr>
          <a:xfrm>
            <a:off x="5373140" y="2200353"/>
            <a:ext cx="7526432" cy="0"/>
          </a:xfrm>
          <a:prstGeom prst="line">
            <a:avLst/>
          </a:prstGeom>
          <a:ln w="19050" cap="flat">
            <a:solidFill>
              <a:srgbClr val="9570FF"/>
            </a:solidFill>
            <a:prstDash val="solid"/>
            <a:headEnd type="none" w="sm" len="sm"/>
            <a:tailEnd type="none" w="sm" len="sm"/>
          </a:ln>
        </p:spPr>
        <p:txBody>
          <a:bodyPr/>
          <a:lstStyle/>
          <a:p>
            <a:endParaRPr lang="en-IN"/>
          </a:p>
        </p:txBody>
      </p:sp>
      <p:sp>
        <p:nvSpPr>
          <p:cNvPr id="11" name="TextBox 11"/>
          <p:cNvSpPr txBox="1"/>
          <p:nvPr/>
        </p:nvSpPr>
        <p:spPr>
          <a:xfrm>
            <a:off x="2743200" y="8184100"/>
            <a:ext cx="13623719" cy="816185"/>
          </a:xfrm>
          <a:prstGeom prst="rect">
            <a:avLst/>
          </a:prstGeom>
        </p:spPr>
        <p:txBody>
          <a:bodyPr wrap="square" lIns="0" tIns="0" rIns="0" bIns="0" rtlCol="0" anchor="t">
            <a:spAutoFit/>
          </a:bodyPr>
          <a:lstStyle/>
          <a:p>
            <a:pPr algn="ctr">
              <a:lnSpc>
                <a:spcPts val="7276"/>
              </a:lnSpc>
            </a:pPr>
            <a:r>
              <a:rPr lang="en-US" sz="3600" b="1" spc="202" dirty="0">
                <a:solidFill>
                  <a:srgbClr val="FFFFFF"/>
                </a:solidFill>
                <a:latin typeface="Montserrat Bold"/>
                <a:ea typeface="Montserrat Bold"/>
                <a:cs typeface="Montserrat Bold"/>
                <a:sym typeface="Montserrat Bold"/>
              </a:rPr>
              <a:t>Prediction of Diabetes Using Machine Learning</a:t>
            </a:r>
          </a:p>
        </p:txBody>
      </p:sp>
      <p:sp>
        <p:nvSpPr>
          <p:cNvPr id="12" name="TextBox 12"/>
          <p:cNvSpPr txBox="1"/>
          <p:nvPr/>
        </p:nvSpPr>
        <p:spPr>
          <a:xfrm>
            <a:off x="7501807" y="9182582"/>
            <a:ext cx="3269097" cy="505908"/>
          </a:xfrm>
          <a:prstGeom prst="rect">
            <a:avLst/>
          </a:prstGeom>
        </p:spPr>
        <p:txBody>
          <a:bodyPr wrap="square" lIns="0" tIns="0" rIns="0" bIns="0" rtlCol="0" anchor="t">
            <a:spAutoFit/>
          </a:bodyPr>
          <a:lstStyle/>
          <a:p>
            <a:pPr algn="ctr">
              <a:lnSpc>
                <a:spcPts val="4059"/>
              </a:lnSpc>
            </a:pPr>
            <a:r>
              <a:rPr lang="en-US" sz="2899" dirty="0">
                <a:solidFill>
                  <a:srgbClr val="FFFFFF"/>
                </a:solidFill>
                <a:latin typeface="Source Serif Pro"/>
                <a:ea typeface="Source Serif Pro"/>
                <a:cs typeface="Source Serif Pro"/>
                <a:sym typeface="Source Serif Pro"/>
              </a:rPr>
              <a:t>SCE Presentation</a:t>
            </a:r>
          </a:p>
        </p:txBody>
      </p:sp>
      <p:graphicFrame>
        <p:nvGraphicFramePr>
          <p:cNvPr id="15" name="Table 14">
            <a:extLst>
              <a:ext uri="{FF2B5EF4-FFF2-40B4-BE49-F238E27FC236}">
                <a16:creationId xmlns:a16="http://schemas.microsoft.com/office/drawing/2014/main" id="{EBFCFB95-482D-DFFA-70D3-B6FFC191F799}"/>
              </a:ext>
            </a:extLst>
          </p:cNvPr>
          <p:cNvGraphicFramePr>
            <a:graphicFrameLocks noGrp="1"/>
          </p:cNvGraphicFramePr>
          <p:nvPr>
            <p:extLst>
              <p:ext uri="{D42A27DB-BD31-4B8C-83A1-F6EECF244321}">
                <p14:modId xmlns:p14="http://schemas.microsoft.com/office/powerpoint/2010/main" val="2327720791"/>
              </p:ext>
            </p:extLst>
          </p:nvPr>
        </p:nvGraphicFramePr>
        <p:xfrm>
          <a:off x="2590799" y="3751646"/>
          <a:ext cx="13219807" cy="4122640"/>
        </p:xfrm>
        <a:graphic>
          <a:graphicData uri="http://schemas.openxmlformats.org/drawingml/2006/table">
            <a:tbl>
              <a:tblPr firstRow="1" bandRow="1">
                <a:tableStyleId>{775DCB02-9BB8-47FD-8907-85C794F793BA}</a:tableStyleId>
              </a:tblPr>
              <a:tblGrid>
                <a:gridCol w="4648201">
                  <a:extLst>
                    <a:ext uri="{9D8B030D-6E8A-4147-A177-3AD203B41FA5}">
                      <a16:colId xmlns:a16="http://schemas.microsoft.com/office/drawing/2014/main" val="3299632013"/>
                    </a:ext>
                  </a:extLst>
                </a:gridCol>
                <a:gridCol w="4165004">
                  <a:extLst>
                    <a:ext uri="{9D8B030D-6E8A-4147-A177-3AD203B41FA5}">
                      <a16:colId xmlns:a16="http://schemas.microsoft.com/office/drawing/2014/main" val="941703595"/>
                    </a:ext>
                  </a:extLst>
                </a:gridCol>
                <a:gridCol w="4406602">
                  <a:extLst>
                    <a:ext uri="{9D8B030D-6E8A-4147-A177-3AD203B41FA5}">
                      <a16:colId xmlns:a16="http://schemas.microsoft.com/office/drawing/2014/main" val="2027857572"/>
                    </a:ext>
                  </a:extLst>
                </a:gridCol>
              </a:tblGrid>
              <a:tr h="824528">
                <a:tc>
                  <a:txBody>
                    <a:bodyPr/>
                    <a:lstStyle/>
                    <a:p>
                      <a:pPr algn="ctr"/>
                      <a:r>
                        <a:rPr lang="en-IN" sz="2800" dirty="0"/>
                        <a:t>Name</a:t>
                      </a:r>
                    </a:p>
                  </a:txBody>
                  <a:tcPr anchor="ctr"/>
                </a:tc>
                <a:tc>
                  <a:txBody>
                    <a:bodyPr/>
                    <a:lstStyle/>
                    <a:p>
                      <a:pPr algn="ctr"/>
                      <a:r>
                        <a:rPr lang="en-IN" sz="2800" dirty="0"/>
                        <a:t>PRN</a:t>
                      </a:r>
                    </a:p>
                  </a:txBody>
                  <a:tcPr anchor="ctr"/>
                </a:tc>
                <a:tc>
                  <a:txBody>
                    <a:bodyPr/>
                    <a:lstStyle/>
                    <a:p>
                      <a:pPr algn="ctr"/>
                      <a:r>
                        <a:rPr lang="en-IN" sz="2800" dirty="0"/>
                        <a:t>Roll Number</a:t>
                      </a:r>
                    </a:p>
                  </a:txBody>
                  <a:tcPr anchor="ctr"/>
                </a:tc>
                <a:extLst>
                  <a:ext uri="{0D108BD9-81ED-4DB2-BD59-A6C34878D82A}">
                    <a16:rowId xmlns:a16="http://schemas.microsoft.com/office/drawing/2014/main" val="1173413831"/>
                  </a:ext>
                </a:extLst>
              </a:tr>
              <a:tr h="824528">
                <a:tc>
                  <a:txBody>
                    <a:bodyPr/>
                    <a:lstStyle/>
                    <a:p>
                      <a:pPr algn="ctr"/>
                      <a:r>
                        <a:rPr lang="en-IN" sz="2800" dirty="0"/>
                        <a:t>Chetan </a:t>
                      </a:r>
                      <a:r>
                        <a:rPr lang="en-IN" sz="2800" dirty="0" err="1"/>
                        <a:t>Gorkshanath</a:t>
                      </a:r>
                      <a:r>
                        <a:rPr lang="en-IN" sz="2800" dirty="0"/>
                        <a:t> </a:t>
                      </a:r>
                      <a:r>
                        <a:rPr lang="en-IN" sz="2800" dirty="0" err="1"/>
                        <a:t>Kotangale</a:t>
                      </a:r>
                      <a:endParaRPr lang="en-IN" sz="2800" dirty="0"/>
                    </a:p>
                  </a:txBody>
                  <a:tcPr anchor="ctr"/>
                </a:tc>
                <a:tc>
                  <a:txBody>
                    <a:bodyPr/>
                    <a:lstStyle/>
                    <a:p>
                      <a:pPr algn="ctr"/>
                      <a:r>
                        <a:rPr lang="en-IN" sz="2800" dirty="0"/>
                        <a:t>22310226</a:t>
                      </a:r>
                    </a:p>
                  </a:txBody>
                  <a:tcPr anchor="ctr"/>
                </a:tc>
                <a:tc>
                  <a:txBody>
                    <a:bodyPr/>
                    <a:lstStyle/>
                    <a:p>
                      <a:pPr algn="ctr"/>
                      <a:r>
                        <a:rPr lang="en-IN" sz="2800" dirty="0"/>
                        <a:t>211009</a:t>
                      </a:r>
                    </a:p>
                  </a:txBody>
                  <a:tcPr anchor="ctr"/>
                </a:tc>
                <a:extLst>
                  <a:ext uri="{0D108BD9-81ED-4DB2-BD59-A6C34878D82A}">
                    <a16:rowId xmlns:a16="http://schemas.microsoft.com/office/drawing/2014/main" val="894338437"/>
                  </a:ext>
                </a:extLst>
              </a:tr>
              <a:tr h="824528">
                <a:tc>
                  <a:txBody>
                    <a:bodyPr/>
                    <a:lstStyle/>
                    <a:p>
                      <a:pPr algn="ctr"/>
                      <a:r>
                        <a:rPr lang="en-IN" sz="2800" dirty="0"/>
                        <a:t>Atharva Vinayak </a:t>
                      </a:r>
                      <a:r>
                        <a:rPr lang="en-IN" sz="2800" dirty="0" err="1"/>
                        <a:t>Maslekar</a:t>
                      </a:r>
                      <a:endParaRPr lang="en-IN" sz="2800" dirty="0"/>
                    </a:p>
                  </a:txBody>
                  <a:tcPr anchor="ctr"/>
                </a:tc>
                <a:tc>
                  <a:txBody>
                    <a:bodyPr/>
                    <a:lstStyle/>
                    <a:p>
                      <a:pPr algn="ctr"/>
                      <a:r>
                        <a:rPr lang="en-IN" sz="2800" dirty="0"/>
                        <a:t>22310981</a:t>
                      </a:r>
                    </a:p>
                  </a:txBody>
                  <a:tcPr anchor="ctr"/>
                </a:tc>
                <a:tc>
                  <a:txBody>
                    <a:bodyPr/>
                    <a:lstStyle/>
                    <a:p>
                      <a:pPr algn="ctr"/>
                      <a:r>
                        <a:rPr lang="en-IN" sz="2800" dirty="0"/>
                        <a:t>211037</a:t>
                      </a:r>
                    </a:p>
                  </a:txBody>
                  <a:tcPr anchor="ctr"/>
                </a:tc>
                <a:extLst>
                  <a:ext uri="{0D108BD9-81ED-4DB2-BD59-A6C34878D82A}">
                    <a16:rowId xmlns:a16="http://schemas.microsoft.com/office/drawing/2014/main" val="1368268840"/>
                  </a:ext>
                </a:extLst>
              </a:tr>
              <a:tr h="824528">
                <a:tc>
                  <a:txBody>
                    <a:bodyPr/>
                    <a:lstStyle/>
                    <a:p>
                      <a:pPr algn="ctr"/>
                      <a:r>
                        <a:rPr lang="en-IN" sz="2800" dirty="0"/>
                        <a:t>Atharva Rajendra Joshi</a:t>
                      </a:r>
                    </a:p>
                  </a:txBody>
                  <a:tcPr anchor="ctr"/>
                </a:tc>
                <a:tc>
                  <a:txBody>
                    <a:bodyPr/>
                    <a:lstStyle/>
                    <a:p>
                      <a:pPr algn="ctr"/>
                      <a:r>
                        <a:rPr lang="en-IN" sz="2800" dirty="0"/>
                        <a:t>22311496</a:t>
                      </a:r>
                    </a:p>
                  </a:txBody>
                  <a:tcPr anchor="ctr"/>
                </a:tc>
                <a:tc>
                  <a:txBody>
                    <a:bodyPr/>
                    <a:lstStyle/>
                    <a:p>
                      <a:pPr algn="ctr"/>
                      <a:r>
                        <a:rPr lang="en-IN" sz="2800" dirty="0"/>
                        <a:t>211049</a:t>
                      </a:r>
                    </a:p>
                  </a:txBody>
                  <a:tcPr anchor="ctr"/>
                </a:tc>
                <a:extLst>
                  <a:ext uri="{0D108BD9-81ED-4DB2-BD59-A6C34878D82A}">
                    <a16:rowId xmlns:a16="http://schemas.microsoft.com/office/drawing/2014/main" val="3599905430"/>
                  </a:ext>
                </a:extLst>
              </a:tr>
              <a:tr h="824528">
                <a:tc>
                  <a:txBody>
                    <a:bodyPr/>
                    <a:lstStyle/>
                    <a:p>
                      <a:pPr algn="ctr"/>
                      <a:r>
                        <a:rPr lang="en-IN" sz="2800" dirty="0"/>
                        <a:t>Manas Girish Kulkarni</a:t>
                      </a:r>
                    </a:p>
                  </a:txBody>
                  <a:tcPr anchor="ctr"/>
                </a:tc>
                <a:tc>
                  <a:txBody>
                    <a:bodyPr/>
                    <a:lstStyle/>
                    <a:p>
                      <a:pPr algn="ctr"/>
                      <a:r>
                        <a:rPr lang="en-IN" sz="2800" dirty="0"/>
                        <a:t>22311608</a:t>
                      </a:r>
                    </a:p>
                  </a:txBody>
                  <a:tcPr anchor="ctr"/>
                </a:tc>
                <a:tc>
                  <a:txBody>
                    <a:bodyPr/>
                    <a:lstStyle/>
                    <a:p>
                      <a:pPr algn="ctr"/>
                      <a:r>
                        <a:rPr lang="en-IN" sz="2800" dirty="0"/>
                        <a:t>211058</a:t>
                      </a:r>
                    </a:p>
                  </a:txBody>
                  <a:tcPr anchor="ctr"/>
                </a:tc>
                <a:extLst>
                  <a:ext uri="{0D108BD9-81ED-4DB2-BD59-A6C34878D82A}">
                    <a16:rowId xmlns:a16="http://schemas.microsoft.com/office/drawing/2014/main" val="3002681575"/>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F0034"/>
        </a:solidFill>
        <a:effectLst/>
      </p:bgPr>
    </p:bg>
    <p:spTree>
      <p:nvGrpSpPr>
        <p:cNvPr id="1" name="">
          <a:extLst>
            <a:ext uri="{FF2B5EF4-FFF2-40B4-BE49-F238E27FC236}">
              <a16:creationId xmlns:a16="http://schemas.microsoft.com/office/drawing/2014/main" id="{37222802-744F-EDB0-5756-48C5085D862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5EE4AE1-95BB-F993-5116-C82CF2F611BF}"/>
              </a:ext>
            </a:extLst>
          </p:cNvPr>
          <p:cNvSpPr/>
          <p:nvPr/>
        </p:nvSpPr>
        <p:spPr>
          <a:xfrm rot="5469527">
            <a:off x="13777439" y="3645056"/>
            <a:ext cx="10151296" cy="5020035"/>
          </a:xfrm>
          <a:custGeom>
            <a:avLst/>
            <a:gdLst/>
            <a:ahLst/>
            <a:cxnLst/>
            <a:rect l="l" t="t" r="r" b="b"/>
            <a:pathLst>
              <a:path w="10151296" h="5020035">
                <a:moveTo>
                  <a:pt x="0" y="0"/>
                </a:moveTo>
                <a:lnTo>
                  <a:pt x="10151296" y="0"/>
                </a:lnTo>
                <a:lnTo>
                  <a:pt x="10151296" y="5020035"/>
                </a:lnTo>
                <a:lnTo>
                  <a:pt x="0" y="5020035"/>
                </a:lnTo>
                <a:lnTo>
                  <a:pt x="0" y="0"/>
                </a:lnTo>
                <a:close/>
              </a:path>
            </a:pathLst>
          </a:custGeom>
          <a:blipFill>
            <a:blip r:embed="rId2">
              <a:extLst>
                <a:ext uri="{96DAC541-7B7A-43D3-8B79-37D633B846F1}">
                  <asvg:svgBlip xmlns:asvg="http://schemas.microsoft.com/office/drawing/2016/SVG/main" r:embed="rId3"/>
                </a:ext>
              </a:extLst>
            </a:blip>
            <a:stretch>
              <a:fillRect r="-134" b="-129447"/>
            </a:stretch>
          </a:blipFill>
        </p:spPr>
        <p:txBody>
          <a:bodyPr/>
          <a:lstStyle/>
          <a:p>
            <a:endParaRPr lang="en-IN"/>
          </a:p>
        </p:txBody>
      </p:sp>
      <p:sp>
        <p:nvSpPr>
          <p:cNvPr id="3" name="Freeform 3">
            <a:extLst>
              <a:ext uri="{FF2B5EF4-FFF2-40B4-BE49-F238E27FC236}">
                <a16:creationId xmlns:a16="http://schemas.microsoft.com/office/drawing/2014/main" id="{45C58B75-6C7D-0EC7-E2D4-778FE2C7542F}"/>
              </a:ext>
            </a:extLst>
          </p:cNvPr>
          <p:cNvSpPr/>
          <p:nvPr/>
        </p:nvSpPr>
        <p:spPr>
          <a:xfrm rot="-5437769">
            <a:off x="-5508075" y="4288992"/>
            <a:ext cx="10908441" cy="5394460"/>
          </a:xfrm>
          <a:custGeom>
            <a:avLst/>
            <a:gdLst/>
            <a:ahLst/>
            <a:cxnLst/>
            <a:rect l="l" t="t" r="r" b="b"/>
            <a:pathLst>
              <a:path w="10908441" h="5394460">
                <a:moveTo>
                  <a:pt x="0" y="0"/>
                </a:moveTo>
                <a:lnTo>
                  <a:pt x="10908441" y="0"/>
                </a:lnTo>
                <a:lnTo>
                  <a:pt x="10908441" y="5394459"/>
                </a:lnTo>
                <a:lnTo>
                  <a:pt x="0" y="5394459"/>
                </a:lnTo>
                <a:lnTo>
                  <a:pt x="0" y="0"/>
                </a:lnTo>
                <a:close/>
              </a:path>
            </a:pathLst>
          </a:custGeom>
          <a:blipFill>
            <a:blip r:embed="rId4">
              <a:extLst>
                <a:ext uri="{96DAC541-7B7A-43D3-8B79-37D633B846F1}">
                  <asvg:svgBlip xmlns:asvg="http://schemas.microsoft.com/office/drawing/2016/SVG/main" r:embed="rId5"/>
                </a:ext>
              </a:extLst>
            </a:blip>
            <a:stretch>
              <a:fillRect r="-134" b="-129447"/>
            </a:stretch>
          </a:blipFill>
        </p:spPr>
        <p:txBody>
          <a:bodyPr/>
          <a:lstStyle/>
          <a:p>
            <a:endParaRPr lang="en-IN"/>
          </a:p>
        </p:txBody>
      </p:sp>
      <p:sp>
        <p:nvSpPr>
          <p:cNvPr id="4" name="Freeform 4">
            <a:extLst>
              <a:ext uri="{FF2B5EF4-FFF2-40B4-BE49-F238E27FC236}">
                <a16:creationId xmlns:a16="http://schemas.microsoft.com/office/drawing/2014/main" id="{46221CF7-C597-9688-224C-A6E93E3DA567}"/>
              </a:ext>
            </a:extLst>
          </p:cNvPr>
          <p:cNvSpPr/>
          <p:nvPr/>
        </p:nvSpPr>
        <p:spPr>
          <a:xfrm>
            <a:off x="15824471" y="-2981378"/>
            <a:ext cx="6409034" cy="6409034"/>
          </a:xfrm>
          <a:custGeom>
            <a:avLst/>
            <a:gdLst/>
            <a:ahLst/>
            <a:cxnLst/>
            <a:rect l="l" t="t" r="r" b="b"/>
            <a:pathLst>
              <a:path w="6409034" h="6409034">
                <a:moveTo>
                  <a:pt x="0" y="0"/>
                </a:moveTo>
                <a:lnTo>
                  <a:pt x="6409035" y="0"/>
                </a:lnTo>
                <a:lnTo>
                  <a:pt x="6409035" y="6409035"/>
                </a:lnTo>
                <a:lnTo>
                  <a:pt x="0" y="6409035"/>
                </a:lnTo>
                <a:lnTo>
                  <a:pt x="0" y="0"/>
                </a:lnTo>
                <a:close/>
              </a:path>
            </a:pathLst>
          </a:custGeom>
          <a:blipFill>
            <a:blip r:embed="rId6"/>
            <a:stretch>
              <a:fillRect/>
            </a:stretch>
          </a:blipFill>
        </p:spPr>
        <p:txBody>
          <a:bodyPr/>
          <a:lstStyle/>
          <a:p>
            <a:endParaRPr lang="en-IN"/>
          </a:p>
        </p:txBody>
      </p:sp>
      <p:sp>
        <p:nvSpPr>
          <p:cNvPr id="5" name="Freeform 5">
            <a:extLst>
              <a:ext uri="{FF2B5EF4-FFF2-40B4-BE49-F238E27FC236}">
                <a16:creationId xmlns:a16="http://schemas.microsoft.com/office/drawing/2014/main" id="{0785BAED-1918-41FB-797D-9C2BD6DB8818}"/>
              </a:ext>
            </a:extLst>
          </p:cNvPr>
          <p:cNvSpPr/>
          <p:nvPr/>
        </p:nvSpPr>
        <p:spPr>
          <a:xfrm rot="7676076">
            <a:off x="-5266249" y="-3327390"/>
            <a:ext cx="8829691" cy="9934955"/>
          </a:xfrm>
          <a:custGeom>
            <a:avLst/>
            <a:gdLst/>
            <a:ahLst/>
            <a:cxnLst/>
            <a:rect l="l" t="t" r="r" b="b"/>
            <a:pathLst>
              <a:path w="8829691" h="9934955">
                <a:moveTo>
                  <a:pt x="0" y="0"/>
                </a:moveTo>
                <a:lnTo>
                  <a:pt x="8829692" y="0"/>
                </a:lnTo>
                <a:lnTo>
                  <a:pt x="8829692" y="9934955"/>
                </a:lnTo>
                <a:lnTo>
                  <a:pt x="0" y="9934955"/>
                </a:lnTo>
                <a:lnTo>
                  <a:pt x="0" y="0"/>
                </a:lnTo>
                <a:close/>
              </a:path>
            </a:pathLst>
          </a:custGeom>
          <a:blipFill>
            <a:blip r:embed="rId7"/>
            <a:stretch>
              <a:fillRect/>
            </a:stretch>
          </a:blipFill>
        </p:spPr>
        <p:txBody>
          <a:bodyPr/>
          <a:lstStyle/>
          <a:p>
            <a:endParaRPr lang="en-IN"/>
          </a:p>
        </p:txBody>
      </p:sp>
      <p:sp>
        <p:nvSpPr>
          <p:cNvPr id="6" name="Freeform 6">
            <a:extLst>
              <a:ext uri="{FF2B5EF4-FFF2-40B4-BE49-F238E27FC236}">
                <a16:creationId xmlns:a16="http://schemas.microsoft.com/office/drawing/2014/main" id="{B5343A99-E8A2-6B59-1AF2-E3DCDDA2A646}"/>
              </a:ext>
            </a:extLst>
          </p:cNvPr>
          <p:cNvSpPr/>
          <p:nvPr/>
        </p:nvSpPr>
        <p:spPr>
          <a:xfrm>
            <a:off x="9144000" y="-2981378"/>
            <a:ext cx="10979074" cy="6409034"/>
          </a:xfrm>
          <a:custGeom>
            <a:avLst/>
            <a:gdLst/>
            <a:ahLst/>
            <a:cxnLst/>
            <a:rect l="l" t="t" r="r" b="b"/>
            <a:pathLst>
              <a:path w="10979074" h="6409034">
                <a:moveTo>
                  <a:pt x="0" y="0"/>
                </a:moveTo>
                <a:lnTo>
                  <a:pt x="10979074" y="0"/>
                </a:lnTo>
                <a:lnTo>
                  <a:pt x="10979074" y="6409035"/>
                </a:lnTo>
                <a:lnTo>
                  <a:pt x="0" y="6409035"/>
                </a:lnTo>
                <a:lnTo>
                  <a:pt x="0" y="0"/>
                </a:lnTo>
                <a:close/>
              </a:path>
            </a:pathLst>
          </a:custGeom>
          <a:blipFill>
            <a:blip r:embed="rId8">
              <a:alphaModFix amt="70000"/>
            </a:blip>
            <a:stretch>
              <a:fillRect/>
            </a:stretch>
          </a:blipFill>
        </p:spPr>
        <p:txBody>
          <a:bodyPr/>
          <a:lstStyle/>
          <a:p>
            <a:endParaRPr lang="en-IN"/>
          </a:p>
        </p:txBody>
      </p:sp>
      <p:sp>
        <p:nvSpPr>
          <p:cNvPr id="9" name="TextBox 9">
            <a:extLst>
              <a:ext uri="{FF2B5EF4-FFF2-40B4-BE49-F238E27FC236}">
                <a16:creationId xmlns:a16="http://schemas.microsoft.com/office/drawing/2014/main" id="{E983F85C-1443-DEAF-8E45-1F1209628E0B}"/>
              </a:ext>
            </a:extLst>
          </p:cNvPr>
          <p:cNvSpPr txBox="1"/>
          <p:nvPr/>
        </p:nvSpPr>
        <p:spPr>
          <a:xfrm>
            <a:off x="546644" y="1594728"/>
            <a:ext cx="9013288" cy="884858"/>
          </a:xfrm>
          <a:prstGeom prst="rect">
            <a:avLst/>
          </a:prstGeom>
        </p:spPr>
        <p:txBody>
          <a:bodyPr lIns="0" tIns="0" rIns="0" bIns="0" rtlCol="0" anchor="t">
            <a:spAutoFit/>
          </a:bodyPr>
          <a:lstStyle/>
          <a:p>
            <a:pPr algn="ctr">
              <a:lnSpc>
                <a:spcPts val="6944"/>
              </a:lnSpc>
            </a:pPr>
            <a:r>
              <a:rPr lang="en-US" sz="6600" b="1" spc="216" dirty="0">
                <a:solidFill>
                  <a:srgbClr val="EA9267"/>
                </a:solidFill>
                <a:latin typeface="Montserrat Bold"/>
                <a:ea typeface="Montserrat Bold"/>
                <a:cs typeface="Montserrat Bold"/>
                <a:sym typeface="Montserrat Bold"/>
              </a:rPr>
              <a:t>Thank You</a:t>
            </a:r>
          </a:p>
        </p:txBody>
      </p:sp>
      <p:sp>
        <p:nvSpPr>
          <p:cNvPr id="24" name="TextBox 23">
            <a:extLst>
              <a:ext uri="{FF2B5EF4-FFF2-40B4-BE49-F238E27FC236}">
                <a16:creationId xmlns:a16="http://schemas.microsoft.com/office/drawing/2014/main" id="{D84F8424-1607-979A-9550-EF7127B18D35}"/>
              </a:ext>
            </a:extLst>
          </p:cNvPr>
          <p:cNvSpPr txBox="1"/>
          <p:nvPr/>
        </p:nvSpPr>
        <p:spPr>
          <a:xfrm>
            <a:off x="923090" y="6272024"/>
            <a:ext cx="3733800" cy="1585306"/>
          </a:xfrm>
          <a:prstGeom prst="rect">
            <a:avLst/>
          </a:prstGeom>
          <a:noFill/>
        </p:spPr>
        <p:txBody>
          <a:bodyPr wrap="square" rtlCol="0">
            <a:spAutoFit/>
          </a:bodyPr>
          <a:lstStyle/>
          <a:p>
            <a:pPr>
              <a:lnSpc>
                <a:spcPct val="150000"/>
              </a:lnSpc>
            </a:pPr>
            <a:r>
              <a:rPr lang="en-IN" sz="2400" dirty="0">
                <a:solidFill>
                  <a:schemeClr val="bg1"/>
                </a:solidFill>
                <a:latin typeface="Poppins Medium" panose="00000600000000000000" pitchFamily="2" charset="0"/>
                <a:cs typeface="Poppins Medium" panose="00000600000000000000" pitchFamily="2" charset="0"/>
              </a:rPr>
              <a:t>Chetan </a:t>
            </a:r>
            <a:r>
              <a:rPr lang="en-IN" sz="2400" dirty="0" err="1">
                <a:solidFill>
                  <a:schemeClr val="bg1"/>
                </a:solidFill>
                <a:latin typeface="Poppins Medium" panose="00000600000000000000" pitchFamily="2" charset="0"/>
                <a:cs typeface="Poppins Medium" panose="00000600000000000000" pitchFamily="2" charset="0"/>
              </a:rPr>
              <a:t>Kotangale</a:t>
            </a:r>
            <a:endParaRPr lang="en-IN" sz="2400" dirty="0">
              <a:solidFill>
                <a:schemeClr val="bg1"/>
              </a:solidFill>
              <a:latin typeface="Poppins Medium" panose="00000600000000000000" pitchFamily="2" charset="0"/>
              <a:cs typeface="Poppins Medium" panose="00000600000000000000" pitchFamily="2" charset="0"/>
            </a:endParaRPr>
          </a:p>
          <a:p>
            <a:pPr>
              <a:lnSpc>
                <a:spcPct val="150000"/>
              </a:lnSpc>
            </a:pPr>
            <a:r>
              <a:rPr lang="en-IN" sz="1400" dirty="0">
                <a:solidFill>
                  <a:schemeClr val="bg1"/>
                </a:solidFill>
                <a:latin typeface="Poppins Medium" panose="00000600000000000000" pitchFamily="2" charset="0"/>
                <a:cs typeface="Poppins Medium" panose="00000600000000000000" pitchFamily="2" charset="0"/>
              </a:rPr>
              <a:t>chetan.22310226@viit.ac.in</a:t>
            </a:r>
          </a:p>
          <a:p>
            <a:pPr>
              <a:lnSpc>
                <a:spcPct val="150000"/>
              </a:lnSpc>
            </a:pPr>
            <a:r>
              <a:rPr lang="en-IN" sz="1400" dirty="0">
                <a:solidFill>
                  <a:schemeClr val="bg1"/>
                </a:solidFill>
                <a:latin typeface="Poppins Medium" panose="00000600000000000000" pitchFamily="2" charset="0"/>
                <a:cs typeface="Poppins Medium" panose="00000600000000000000" pitchFamily="2" charset="0"/>
              </a:rPr>
              <a:t>223110226/211009</a:t>
            </a:r>
          </a:p>
          <a:p>
            <a:pPr>
              <a:lnSpc>
                <a:spcPct val="150000"/>
              </a:lnSpc>
            </a:pPr>
            <a:r>
              <a:rPr lang="en-IN" sz="1400" dirty="0">
                <a:solidFill>
                  <a:schemeClr val="bg1"/>
                </a:solidFill>
                <a:latin typeface="Poppins Medium" panose="00000600000000000000" pitchFamily="2" charset="0"/>
                <a:cs typeface="Poppins Medium" panose="00000600000000000000" pitchFamily="2" charset="0"/>
              </a:rPr>
              <a:t>8055409952</a:t>
            </a:r>
          </a:p>
        </p:txBody>
      </p:sp>
      <p:grpSp>
        <p:nvGrpSpPr>
          <p:cNvPr id="28" name="Group 27">
            <a:extLst>
              <a:ext uri="{FF2B5EF4-FFF2-40B4-BE49-F238E27FC236}">
                <a16:creationId xmlns:a16="http://schemas.microsoft.com/office/drawing/2014/main" id="{54C94711-F865-5232-FC3F-3A60D899E1E3}"/>
              </a:ext>
            </a:extLst>
          </p:cNvPr>
          <p:cNvGrpSpPr/>
          <p:nvPr/>
        </p:nvGrpSpPr>
        <p:grpSpPr>
          <a:xfrm>
            <a:off x="5919917" y="3519687"/>
            <a:ext cx="3733800" cy="4225910"/>
            <a:chOff x="7715239" y="3447010"/>
            <a:chExt cx="3733800" cy="4225910"/>
          </a:xfrm>
        </p:grpSpPr>
        <p:pic>
          <p:nvPicPr>
            <p:cNvPr id="29" name="Picture 28">
              <a:extLst>
                <a:ext uri="{FF2B5EF4-FFF2-40B4-BE49-F238E27FC236}">
                  <a16:creationId xmlns:a16="http://schemas.microsoft.com/office/drawing/2014/main" id="{35A0955E-20F5-6879-153C-EF36D045D25B}"/>
                </a:ext>
              </a:extLst>
            </p:cNvPr>
            <p:cNvPicPr>
              <a:picLocks noChangeAspect="1"/>
            </p:cNvPicPr>
            <p:nvPr/>
          </p:nvPicPr>
          <p:blipFill>
            <a:blip r:embed="rId9"/>
            <a:srcRect l="2948" r="1564" b="1789"/>
            <a:stretch/>
          </p:blipFill>
          <p:spPr>
            <a:xfrm>
              <a:off x="7715239" y="3447010"/>
              <a:ext cx="2307426" cy="2295190"/>
            </a:xfrm>
            <a:prstGeom prst="ellipse">
              <a:avLst/>
            </a:prstGeom>
          </p:spPr>
        </p:pic>
        <p:sp>
          <p:nvSpPr>
            <p:cNvPr id="30" name="TextBox 29">
              <a:extLst>
                <a:ext uri="{FF2B5EF4-FFF2-40B4-BE49-F238E27FC236}">
                  <a16:creationId xmlns:a16="http://schemas.microsoft.com/office/drawing/2014/main" id="{608457A4-3AAC-4AA9-4867-AD9C931349AF}"/>
                </a:ext>
              </a:extLst>
            </p:cNvPr>
            <p:cNvSpPr txBox="1"/>
            <p:nvPr/>
          </p:nvSpPr>
          <p:spPr>
            <a:xfrm>
              <a:off x="7715239" y="6087614"/>
              <a:ext cx="3733800" cy="1585306"/>
            </a:xfrm>
            <a:prstGeom prst="rect">
              <a:avLst/>
            </a:prstGeom>
            <a:noFill/>
          </p:spPr>
          <p:txBody>
            <a:bodyPr wrap="square" rtlCol="0">
              <a:spAutoFit/>
            </a:bodyPr>
            <a:lstStyle/>
            <a:p>
              <a:pPr>
                <a:lnSpc>
                  <a:spcPct val="150000"/>
                </a:lnSpc>
              </a:pPr>
              <a:r>
                <a:rPr lang="en-IN" sz="2400" dirty="0">
                  <a:solidFill>
                    <a:schemeClr val="bg1"/>
                  </a:solidFill>
                  <a:latin typeface="Poppins Medium" panose="00000600000000000000" pitchFamily="2" charset="0"/>
                  <a:cs typeface="Poppins Medium" panose="00000600000000000000" pitchFamily="2" charset="0"/>
                </a:rPr>
                <a:t>Atharva Maslekar</a:t>
              </a:r>
            </a:p>
            <a:p>
              <a:pPr>
                <a:lnSpc>
                  <a:spcPct val="150000"/>
                </a:lnSpc>
              </a:pPr>
              <a:r>
                <a:rPr lang="en-IN" sz="1400" dirty="0">
                  <a:solidFill>
                    <a:schemeClr val="bg1"/>
                  </a:solidFill>
                  <a:latin typeface="Poppins Medium" panose="00000600000000000000" pitchFamily="2" charset="0"/>
                  <a:cs typeface="Poppins Medium" panose="00000600000000000000" pitchFamily="2" charset="0"/>
                </a:rPr>
                <a:t>atharva.22310981@viit.ac.in</a:t>
              </a:r>
            </a:p>
            <a:p>
              <a:pPr>
                <a:lnSpc>
                  <a:spcPct val="150000"/>
                </a:lnSpc>
              </a:pPr>
              <a:r>
                <a:rPr lang="en-IN" sz="1400" dirty="0">
                  <a:solidFill>
                    <a:schemeClr val="bg1"/>
                  </a:solidFill>
                  <a:latin typeface="Poppins Medium" panose="00000600000000000000" pitchFamily="2" charset="0"/>
                  <a:cs typeface="Poppins Medium" panose="00000600000000000000" pitchFamily="2" charset="0"/>
                </a:rPr>
                <a:t>22310981/211037</a:t>
              </a:r>
            </a:p>
            <a:p>
              <a:pPr>
                <a:lnSpc>
                  <a:spcPct val="150000"/>
                </a:lnSpc>
              </a:pPr>
              <a:r>
                <a:rPr lang="en-IN" sz="1400" dirty="0">
                  <a:solidFill>
                    <a:schemeClr val="bg1"/>
                  </a:solidFill>
                  <a:latin typeface="Poppins Medium" panose="00000600000000000000" pitchFamily="2" charset="0"/>
                  <a:cs typeface="Poppins Medium" panose="00000600000000000000" pitchFamily="2" charset="0"/>
                </a:rPr>
                <a:t>7719097941</a:t>
              </a:r>
            </a:p>
          </p:txBody>
        </p:sp>
      </p:grpSp>
      <p:grpSp>
        <p:nvGrpSpPr>
          <p:cNvPr id="31" name="Group 30">
            <a:extLst>
              <a:ext uri="{FF2B5EF4-FFF2-40B4-BE49-F238E27FC236}">
                <a16:creationId xmlns:a16="http://schemas.microsoft.com/office/drawing/2014/main" id="{E4280151-D7B1-87C2-CB2F-289690137DAA}"/>
              </a:ext>
            </a:extLst>
          </p:cNvPr>
          <p:cNvGrpSpPr/>
          <p:nvPr/>
        </p:nvGrpSpPr>
        <p:grpSpPr>
          <a:xfrm>
            <a:off x="10864270" y="3453379"/>
            <a:ext cx="3817663" cy="4172691"/>
            <a:chOff x="4057662" y="3519205"/>
            <a:chExt cx="3817663" cy="4172691"/>
          </a:xfrm>
        </p:grpSpPr>
        <p:pic>
          <p:nvPicPr>
            <p:cNvPr id="32" name="Picture 31">
              <a:extLst>
                <a:ext uri="{FF2B5EF4-FFF2-40B4-BE49-F238E27FC236}">
                  <a16:creationId xmlns:a16="http://schemas.microsoft.com/office/drawing/2014/main" id="{D9C01EC7-4D47-9444-FCFC-FB5A25676B22}"/>
                </a:ext>
              </a:extLst>
            </p:cNvPr>
            <p:cNvPicPr>
              <a:picLocks noChangeAspect="1"/>
            </p:cNvPicPr>
            <p:nvPr/>
          </p:nvPicPr>
          <p:blipFill>
            <a:blip r:embed="rId10"/>
            <a:srcRect l="3893" r="3712" b="1899"/>
            <a:stretch/>
          </p:blipFill>
          <p:spPr>
            <a:xfrm>
              <a:off x="4057662" y="3519205"/>
              <a:ext cx="2326827" cy="2295190"/>
            </a:xfrm>
            <a:prstGeom prst="ellipse">
              <a:avLst/>
            </a:prstGeom>
          </p:spPr>
        </p:pic>
        <p:sp>
          <p:nvSpPr>
            <p:cNvPr id="33" name="TextBox 32">
              <a:extLst>
                <a:ext uri="{FF2B5EF4-FFF2-40B4-BE49-F238E27FC236}">
                  <a16:creationId xmlns:a16="http://schemas.microsoft.com/office/drawing/2014/main" id="{1D2EB4D7-A76C-7BBA-145C-BB7B241F69C0}"/>
                </a:ext>
              </a:extLst>
            </p:cNvPr>
            <p:cNvSpPr txBox="1"/>
            <p:nvPr/>
          </p:nvSpPr>
          <p:spPr>
            <a:xfrm>
              <a:off x="4141525" y="6106590"/>
              <a:ext cx="3733800" cy="1585306"/>
            </a:xfrm>
            <a:prstGeom prst="rect">
              <a:avLst/>
            </a:prstGeom>
            <a:noFill/>
          </p:spPr>
          <p:txBody>
            <a:bodyPr wrap="square" rtlCol="0">
              <a:spAutoFit/>
            </a:bodyPr>
            <a:lstStyle/>
            <a:p>
              <a:pPr>
                <a:lnSpc>
                  <a:spcPct val="150000"/>
                </a:lnSpc>
              </a:pPr>
              <a:r>
                <a:rPr lang="en-IN" sz="2400" dirty="0">
                  <a:solidFill>
                    <a:schemeClr val="bg1"/>
                  </a:solidFill>
                  <a:latin typeface="Poppins Medium" panose="00000600000000000000" pitchFamily="2" charset="0"/>
                  <a:cs typeface="Poppins Medium" panose="00000600000000000000" pitchFamily="2" charset="0"/>
                </a:rPr>
                <a:t>Atharva Joshi</a:t>
              </a:r>
            </a:p>
            <a:p>
              <a:pPr>
                <a:lnSpc>
                  <a:spcPct val="150000"/>
                </a:lnSpc>
              </a:pPr>
              <a:r>
                <a:rPr lang="en-IN" sz="1400" dirty="0">
                  <a:solidFill>
                    <a:schemeClr val="bg1"/>
                  </a:solidFill>
                  <a:latin typeface="Poppins Medium" panose="00000600000000000000" pitchFamily="2" charset="0"/>
                  <a:cs typeface="Poppins Medium" panose="00000600000000000000" pitchFamily="2" charset="0"/>
                </a:rPr>
                <a:t>atharva.22311496@viit.ac.in</a:t>
              </a:r>
            </a:p>
            <a:p>
              <a:pPr>
                <a:lnSpc>
                  <a:spcPct val="150000"/>
                </a:lnSpc>
              </a:pPr>
              <a:r>
                <a:rPr lang="en-IN" sz="1400" dirty="0">
                  <a:solidFill>
                    <a:schemeClr val="bg1"/>
                  </a:solidFill>
                  <a:latin typeface="Poppins Medium" panose="00000600000000000000" pitchFamily="2" charset="0"/>
                  <a:cs typeface="Poppins Medium" panose="00000600000000000000" pitchFamily="2" charset="0"/>
                </a:rPr>
                <a:t>22311496/211049</a:t>
              </a:r>
            </a:p>
            <a:p>
              <a:pPr>
                <a:lnSpc>
                  <a:spcPct val="150000"/>
                </a:lnSpc>
              </a:pPr>
              <a:r>
                <a:rPr lang="en-IN" sz="1400" dirty="0">
                  <a:solidFill>
                    <a:schemeClr val="bg1"/>
                  </a:solidFill>
                  <a:latin typeface="Poppins Medium" panose="00000600000000000000" pitchFamily="2" charset="0"/>
                  <a:cs typeface="Poppins Medium" panose="00000600000000000000" pitchFamily="2" charset="0"/>
                </a:rPr>
                <a:t>9527043551</a:t>
              </a:r>
            </a:p>
          </p:txBody>
        </p:sp>
      </p:grpSp>
      <p:pic>
        <p:nvPicPr>
          <p:cNvPr id="37" name="Picture 36" descr="A person in a suit and tie&#10;&#10;AI-generated content may be incorrect.">
            <a:extLst>
              <a:ext uri="{FF2B5EF4-FFF2-40B4-BE49-F238E27FC236}">
                <a16:creationId xmlns:a16="http://schemas.microsoft.com/office/drawing/2014/main" id="{57AB074C-DA8F-C433-8D0B-3144E028D5C7}"/>
              </a:ext>
            </a:extLst>
          </p:cNvPr>
          <p:cNvPicPr>
            <a:picLocks noChangeAspect="1"/>
          </p:cNvPicPr>
          <p:nvPr/>
        </p:nvPicPr>
        <p:blipFill>
          <a:blip r:embed="rId11" cstate="print">
            <a:extLst>
              <a:ext uri="{28A0092B-C50C-407E-A947-70E740481C1C}">
                <a14:useLocalDpi xmlns:a14="http://schemas.microsoft.com/office/drawing/2010/main" val="0"/>
              </a:ext>
            </a:extLst>
          </a:blip>
          <a:srcRect r="8014" b="10623"/>
          <a:stretch/>
        </p:blipFill>
        <p:spPr>
          <a:xfrm>
            <a:off x="15136065" y="3313852"/>
            <a:ext cx="2584262" cy="2553272"/>
          </a:xfrm>
          <a:prstGeom prst="ellipse">
            <a:avLst/>
          </a:prstGeom>
        </p:spPr>
      </p:pic>
      <p:sp>
        <p:nvSpPr>
          <p:cNvPr id="38" name="TextBox 37">
            <a:extLst>
              <a:ext uri="{FF2B5EF4-FFF2-40B4-BE49-F238E27FC236}">
                <a16:creationId xmlns:a16="http://schemas.microsoft.com/office/drawing/2014/main" id="{DABA5125-8F24-C299-42F3-16AC1808A35C}"/>
              </a:ext>
            </a:extLst>
          </p:cNvPr>
          <p:cNvSpPr txBox="1"/>
          <p:nvPr/>
        </p:nvSpPr>
        <p:spPr>
          <a:xfrm>
            <a:off x="15111139" y="6082833"/>
            <a:ext cx="3786461" cy="1634760"/>
          </a:xfrm>
          <a:prstGeom prst="rect">
            <a:avLst/>
          </a:prstGeom>
          <a:noFill/>
        </p:spPr>
        <p:txBody>
          <a:bodyPr wrap="square" rtlCol="0">
            <a:spAutoFit/>
          </a:bodyPr>
          <a:lstStyle/>
          <a:p>
            <a:pPr>
              <a:lnSpc>
                <a:spcPct val="150000"/>
              </a:lnSpc>
            </a:pPr>
            <a:r>
              <a:rPr lang="en-IN" sz="2400" dirty="0">
                <a:solidFill>
                  <a:schemeClr val="bg1"/>
                </a:solidFill>
                <a:latin typeface="Poppins Medium" panose="00000600000000000000" pitchFamily="2" charset="0"/>
                <a:cs typeface="Poppins Medium" panose="00000600000000000000" pitchFamily="2" charset="0"/>
              </a:rPr>
              <a:t>Manas Kulkarni</a:t>
            </a:r>
          </a:p>
          <a:p>
            <a:pPr>
              <a:lnSpc>
                <a:spcPct val="150000"/>
              </a:lnSpc>
            </a:pPr>
            <a:r>
              <a:rPr lang="en-IN" sz="1400" dirty="0">
                <a:solidFill>
                  <a:schemeClr val="bg1"/>
                </a:solidFill>
                <a:latin typeface="Poppins Medium" panose="00000600000000000000" pitchFamily="2" charset="0"/>
                <a:cs typeface="Poppins Medium" panose="00000600000000000000" pitchFamily="2" charset="0"/>
                <a:hlinkClick r:id="rId12">
                  <a:extLst>
                    <a:ext uri="{A12FA001-AC4F-418D-AE19-62706E023703}">
                      <ahyp:hlinkClr xmlns:ahyp="http://schemas.microsoft.com/office/drawing/2018/hyperlinkcolor" val="tx"/>
                    </a:ext>
                  </a:extLst>
                </a:hlinkClick>
              </a:rPr>
              <a:t>manas.22311608@viit.ac.in</a:t>
            </a:r>
            <a:endParaRPr lang="en-IN" sz="1400" dirty="0">
              <a:solidFill>
                <a:schemeClr val="bg1"/>
              </a:solidFill>
              <a:latin typeface="Poppins Medium" panose="00000600000000000000" pitchFamily="2" charset="0"/>
              <a:cs typeface="Poppins Medium" panose="00000600000000000000" pitchFamily="2" charset="0"/>
            </a:endParaRPr>
          </a:p>
          <a:p>
            <a:pPr>
              <a:lnSpc>
                <a:spcPct val="150000"/>
              </a:lnSpc>
            </a:pPr>
            <a:r>
              <a:rPr lang="en-IN" sz="1400" dirty="0">
                <a:solidFill>
                  <a:schemeClr val="bg1"/>
                </a:solidFill>
                <a:latin typeface="Poppins Medium" panose="00000600000000000000" pitchFamily="2" charset="0"/>
                <a:cs typeface="Poppins Medium" panose="00000600000000000000" pitchFamily="2" charset="0"/>
              </a:rPr>
              <a:t>22311608/211058</a:t>
            </a:r>
          </a:p>
          <a:p>
            <a:pPr>
              <a:lnSpc>
                <a:spcPct val="150000"/>
              </a:lnSpc>
            </a:pPr>
            <a:r>
              <a:rPr lang="en-IN" sz="1400" dirty="0">
                <a:solidFill>
                  <a:schemeClr val="bg1"/>
                </a:solidFill>
                <a:latin typeface="Poppins Medium" panose="00000600000000000000" pitchFamily="2" charset="0"/>
                <a:cs typeface="Poppins Medium" panose="00000600000000000000" pitchFamily="2" charset="0"/>
              </a:rPr>
              <a:t>7972470825</a:t>
            </a:r>
          </a:p>
        </p:txBody>
      </p:sp>
      <p:pic>
        <p:nvPicPr>
          <p:cNvPr id="40" name="Picture 39" descr="A person wearing glasses and a tan shirt&#10;&#10;AI-generated content may be incorrect.">
            <a:extLst>
              <a:ext uri="{FF2B5EF4-FFF2-40B4-BE49-F238E27FC236}">
                <a16:creationId xmlns:a16="http://schemas.microsoft.com/office/drawing/2014/main" id="{8683C2DE-D338-60D4-6376-9DAA62F51BF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98245" y="3511405"/>
            <a:ext cx="2452903" cy="2522990"/>
          </a:xfrm>
          <a:prstGeom prst="ellipse">
            <a:avLst/>
          </a:prstGeom>
        </p:spPr>
      </p:pic>
    </p:spTree>
    <p:extLst>
      <p:ext uri="{BB962C8B-B14F-4D97-AF65-F5344CB8AC3E}">
        <p14:creationId xmlns:p14="http://schemas.microsoft.com/office/powerpoint/2010/main" val="352941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F0034"/>
        </a:solidFill>
        <a:effectLst/>
      </p:bgPr>
    </p:bg>
    <p:spTree>
      <p:nvGrpSpPr>
        <p:cNvPr id="1" name=""/>
        <p:cNvGrpSpPr/>
        <p:nvPr/>
      </p:nvGrpSpPr>
      <p:grpSpPr>
        <a:xfrm>
          <a:off x="0" y="0"/>
          <a:ext cx="0" cy="0"/>
          <a:chOff x="0" y="0"/>
          <a:chExt cx="0" cy="0"/>
        </a:xfrm>
      </p:grpSpPr>
      <p:sp>
        <p:nvSpPr>
          <p:cNvPr id="2" name="Freeform 2"/>
          <p:cNvSpPr/>
          <p:nvPr/>
        </p:nvSpPr>
        <p:spPr>
          <a:xfrm rot="4862015">
            <a:off x="10157954" y="2652590"/>
            <a:ext cx="13034898" cy="6446038"/>
          </a:xfrm>
          <a:custGeom>
            <a:avLst/>
            <a:gdLst/>
            <a:ahLst/>
            <a:cxnLst/>
            <a:rect l="l" t="t" r="r" b="b"/>
            <a:pathLst>
              <a:path w="13034898" h="6446038">
                <a:moveTo>
                  <a:pt x="0" y="0"/>
                </a:moveTo>
                <a:lnTo>
                  <a:pt x="13034898" y="0"/>
                </a:lnTo>
                <a:lnTo>
                  <a:pt x="13034898" y="6446038"/>
                </a:lnTo>
                <a:lnTo>
                  <a:pt x="0" y="6446038"/>
                </a:lnTo>
                <a:lnTo>
                  <a:pt x="0" y="0"/>
                </a:lnTo>
                <a:close/>
              </a:path>
            </a:pathLst>
          </a:custGeom>
          <a:blipFill>
            <a:blip r:embed="rId2">
              <a:extLst>
                <a:ext uri="{96DAC541-7B7A-43D3-8B79-37D633B846F1}">
                  <asvg:svgBlip xmlns:asvg="http://schemas.microsoft.com/office/drawing/2016/SVG/main" r:embed="rId3"/>
                </a:ext>
              </a:extLst>
            </a:blip>
            <a:stretch>
              <a:fillRect r="-134" b="-129447"/>
            </a:stretch>
          </a:blipFill>
        </p:spPr>
        <p:txBody>
          <a:bodyPr/>
          <a:lstStyle/>
          <a:p>
            <a:endParaRPr lang="en-IN"/>
          </a:p>
        </p:txBody>
      </p:sp>
      <p:sp>
        <p:nvSpPr>
          <p:cNvPr id="3" name="Freeform 3"/>
          <p:cNvSpPr/>
          <p:nvPr/>
        </p:nvSpPr>
        <p:spPr>
          <a:xfrm rot="-6492416">
            <a:off x="-4102332" y="4826625"/>
            <a:ext cx="13034898" cy="6446038"/>
          </a:xfrm>
          <a:custGeom>
            <a:avLst/>
            <a:gdLst/>
            <a:ahLst/>
            <a:cxnLst/>
            <a:rect l="l" t="t" r="r" b="b"/>
            <a:pathLst>
              <a:path w="13034898" h="6446038">
                <a:moveTo>
                  <a:pt x="0" y="0"/>
                </a:moveTo>
                <a:lnTo>
                  <a:pt x="13034898" y="0"/>
                </a:lnTo>
                <a:lnTo>
                  <a:pt x="13034898" y="6446039"/>
                </a:lnTo>
                <a:lnTo>
                  <a:pt x="0" y="6446039"/>
                </a:lnTo>
                <a:lnTo>
                  <a:pt x="0" y="0"/>
                </a:lnTo>
                <a:close/>
              </a:path>
            </a:pathLst>
          </a:custGeom>
          <a:blipFill>
            <a:blip r:embed="rId4">
              <a:extLst>
                <a:ext uri="{96DAC541-7B7A-43D3-8B79-37D633B846F1}">
                  <asvg:svgBlip xmlns:asvg="http://schemas.microsoft.com/office/drawing/2016/SVG/main" r:embed="rId5"/>
                </a:ext>
              </a:extLst>
            </a:blip>
            <a:stretch>
              <a:fillRect r="-134" b="-129447"/>
            </a:stretch>
          </a:blipFill>
        </p:spPr>
        <p:txBody>
          <a:bodyPr/>
          <a:lstStyle/>
          <a:p>
            <a:endParaRPr lang="en-IN"/>
          </a:p>
        </p:txBody>
      </p:sp>
      <p:sp>
        <p:nvSpPr>
          <p:cNvPr id="4" name="Freeform 4"/>
          <p:cNvSpPr/>
          <p:nvPr/>
        </p:nvSpPr>
        <p:spPr>
          <a:xfrm>
            <a:off x="13411200" y="-2353991"/>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6"/>
            <a:stretch>
              <a:fillRect/>
            </a:stretch>
          </a:blipFill>
        </p:spPr>
        <p:txBody>
          <a:bodyPr/>
          <a:lstStyle/>
          <a:p>
            <a:endParaRPr lang="en-IN"/>
          </a:p>
        </p:txBody>
      </p:sp>
      <p:sp>
        <p:nvSpPr>
          <p:cNvPr id="5" name="Freeform 5"/>
          <p:cNvSpPr/>
          <p:nvPr/>
        </p:nvSpPr>
        <p:spPr>
          <a:xfrm rot="6621428">
            <a:off x="-5698100" y="-3688390"/>
            <a:ext cx="10550923" cy="11871643"/>
          </a:xfrm>
          <a:custGeom>
            <a:avLst/>
            <a:gdLst/>
            <a:ahLst/>
            <a:cxnLst/>
            <a:rect l="l" t="t" r="r" b="b"/>
            <a:pathLst>
              <a:path w="10550923" h="11871643">
                <a:moveTo>
                  <a:pt x="0" y="0"/>
                </a:moveTo>
                <a:lnTo>
                  <a:pt x="10550923" y="0"/>
                </a:lnTo>
                <a:lnTo>
                  <a:pt x="10550923" y="11871643"/>
                </a:lnTo>
                <a:lnTo>
                  <a:pt x="0" y="11871643"/>
                </a:lnTo>
                <a:lnTo>
                  <a:pt x="0" y="0"/>
                </a:lnTo>
                <a:close/>
              </a:path>
            </a:pathLst>
          </a:custGeom>
          <a:blipFill>
            <a:blip r:embed="rId7"/>
            <a:stretch>
              <a:fillRect/>
            </a:stretch>
          </a:blipFill>
        </p:spPr>
        <p:txBody>
          <a:bodyPr/>
          <a:lstStyle/>
          <a:p>
            <a:endParaRPr lang="en-IN"/>
          </a:p>
        </p:txBody>
      </p:sp>
      <p:sp>
        <p:nvSpPr>
          <p:cNvPr id="6" name="Freeform 6"/>
          <p:cNvSpPr/>
          <p:nvPr/>
        </p:nvSpPr>
        <p:spPr>
          <a:xfrm>
            <a:off x="5850664" y="-2792995"/>
            <a:ext cx="14097816" cy="8229600"/>
          </a:xfrm>
          <a:custGeom>
            <a:avLst/>
            <a:gdLst/>
            <a:ahLst/>
            <a:cxnLst/>
            <a:rect l="l" t="t" r="r" b="b"/>
            <a:pathLst>
              <a:path w="14097816" h="8229600">
                <a:moveTo>
                  <a:pt x="0" y="0"/>
                </a:moveTo>
                <a:lnTo>
                  <a:pt x="14097815" y="0"/>
                </a:lnTo>
                <a:lnTo>
                  <a:pt x="14097815" y="8229600"/>
                </a:lnTo>
                <a:lnTo>
                  <a:pt x="0" y="8229600"/>
                </a:lnTo>
                <a:lnTo>
                  <a:pt x="0" y="0"/>
                </a:lnTo>
                <a:close/>
              </a:path>
            </a:pathLst>
          </a:custGeom>
          <a:blipFill>
            <a:blip r:embed="rId8">
              <a:alphaModFix amt="70000"/>
            </a:blip>
            <a:stretch>
              <a:fillRect/>
            </a:stretch>
          </a:blipFill>
        </p:spPr>
        <p:txBody>
          <a:bodyPr/>
          <a:lstStyle/>
          <a:p>
            <a:endParaRPr lang="en-IN"/>
          </a:p>
        </p:txBody>
      </p:sp>
      <p:sp>
        <p:nvSpPr>
          <p:cNvPr id="7" name="Freeform 7"/>
          <p:cNvSpPr/>
          <p:nvPr/>
        </p:nvSpPr>
        <p:spPr>
          <a:xfrm>
            <a:off x="2415117" y="1989779"/>
            <a:ext cx="13428354" cy="7771660"/>
          </a:xfrm>
          <a:custGeom>
            <a:avLst/>
            <a:gdLst/>
            <a:ahLst/>
            <a:cxnLst/>
            <a:rect l="l" t="t" r="r" b="b"/>
            <a:pathLst>
              <a:path w="13428354" h="7771660">
                <a:moveTo>
                  <a:pt x="0" y="0"/>
                </a:moveTo>
                <a:lnTo>
                  <a:pt x="13428354" y="0"/>
                </a:lnTo>
                <a:lnTo>
                  <a:pt x="13428354" y="7771660"/>
                </a:lnTo>
                <a:lnTo>
                  <a:pt x="0" y="7771660"/>
                </a:lnTo>
                <a:lnTo>
                  <a:pt x="0" y="0"/>
                </a:lnTo>
                <a:close/>
              </a:path>
            </a:pathLst>
          </a:custGeom>
          <a:blipFill>
            <a:blip r:embed="rId9"/>
            <a:stretch>
              <a:fillRect/>
            </a:stretch>
          </a:blipFill>
        </p:spPr>
        <p:txBody>
          <a:bodyPr/>
          <a:lstStyle/>
          <a:p>
            <a:endParaRPr lang="en-IN"/>
          </a:p>
        </p:txBody>
      </p:sp>
      <p:sp>
        <p:nvSpPr>
          <p:cNvPr id="8" name="TextBox 8"/>
          <p:cNvSpPr txBox="1"/>
          <p:nvPr/>
        </p:nvSpPr>
        <p:spPr>
          <a:xfrm>
            <a:off x="1385476" y="549073"/>
            <a:ext cx="9569038" cy="873530"/>
          </a:xfrm>
          <a:prstGeom prst="rect">
            <a:avLst/>
          </a:prstGeom>
        </p:spPr>
        <p:txBody>
          <a:bodyPr lIns="0" tIns="0" rIns="0" bIns="0" rtlCol="0" anchor="t">
            <a:spAutoFit/>
          </a:bodyPr>
          <a:lstStyle/>
          <a:p>
            <a:pPr algn="ctr">
              <a:lnSpc>
                <a:spcPts val="7276"/>
              </a:lnSpc>
            </a:pPr>
            <a:r>
              <a:rPr lang="en-US" sz="5197" b="1" spc="202">
                <a:solidFill>
                  <a:srgbClr val="FFFFFF"/>
                </a:solidFill>
                <a:latin typeface="Montserrat Bold"/>
                <a:ea typeface="Montserrat Bold"/>
                <a:cs typeface="Montserrat Bold"/>
                <a:sym typeface="Montserrat Bold"/>
              </a:rPr>
              <a:t>POWER BI DASHBOARD</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F0034"/>
        </a:solidFill>
        <a:effectLst/>
      </p:bgPr>
    </p:bg>
    <p:spTree>
      <p:nvGrpSpPr>
        <p:cNvPr id="1" name=""/>
        <p:cNvGrpSpPr/>
        <p:nvPr/>
      </p:nvGrpSpPr>
      <p:grpSpPr>
        <a:xfrm>
          <a:off x="0" y="0"/>
          <a:ext cx="0" cy="0"/>
          <a:chOff x="0" y="0"/>
          <a:chExt cx="0" cy="0"/>
        </a:xfrm>
      </p:grpSpPr>
      <p:sp>
        <p:nvSpPr>
          <p:cNvPr id="2" name="Freeform 2"/>
          <p:cNvSpPr/>
          <p:nvPr/>
        </p:nvSpPr>
        <p:spPr>
          <a:xfrm rot="4862015">
            <a:off x="10157954" y="2652590"/>
            <a:ext cx="13034898" cy="6446038"/>
          </a:xfrm>
          <a:custGeom>
            <a:avLst/>
            <a:gdLst/>
            <a:ahLst/>
            <a:cxnLst/>
            <a:rect l="l" t="t" r="r" b="b"/>
            <a:pathLst>
              <a:path w="13034898" h="6446038">
                <a:moveTo>
                  <a:pt x="0" y="0"/>
                </a:moveTo>
                <a:lnTo>
                  <a:pt x="13034898" y="0"/>
                </a:lnTo>
                <a:lnTo>
                  <a:pt x="13034898" y="6446038"/>
                </a:lnTo>
                <a:lnTo>
                  <a:pt x="0" y="6446038"/>
                </a:lnTo>
                <a:lnTo>
                  <a:pt x="0" y="0"/>
                </a:lnTo>
                <a:close/>
              </a:path>
            </a:pathLst>
          </a:custGeom>
          <a:blipFill>
            <a:blip r:embed="rId2">
              <a:extLst>
                <a:ext uri="{96DAC541-7B7A-43D3-8B79-37D633B846F1}">
                  <asvg:svgBlip xmlns:asvg="http://schemas.microsoft.com/office/drawing/2016/SVG/main" r:embed="rId3"/>
                </a:ext>
              </a:extLst>
            </a:blip>
            <a:stretch>
              <a:fillRect r="-134" b="-129447"/>
            </a:stretch>
          </a:blipFill>
        </p:spPr>
        <p:txBody>
          <a:bodyPr/>
          <a:lstStyle/>
          <a:p>
            <a:endParaRPr lang="en-IN"/>
          </a:p>
        </p:txBody>
      </p:sp>
      <p:sp>
        <p:nvSpPr>
          <p:cNvPr id="3" name="Freeform 3"/>
          <p:cNvSpPr/>
          <p:nvPr/>
        </p:nvSpPr>
        <p:spPr>
          <a:xfrm rot="-6492416">
            <a:off x="-4102332" y="4826625"/>
            <a:ext cx="13034898" cy="6446038"/>
          </a:xfrm>
          <a:custGeom>
            <a:avLst/>
            <a:gdLst/>
            <a:ahLst/>
            <a:cxnLst/>
            <a:rect l="l" t="t" r="r" b="b"/>
            <a:pathLst>
              <a:path w="13034898" h="6446038">
                <a:moveTo>
                  <a:pt x="0" y="0"/>
                </a:moveTo>
                <a:lnTo>
                  <a:pt x="13034898" y="0"/>
                </a:lnTo>
                <a:lnTo>
                  <a:pt x="13034898" y="6446039"/>
                </a:lnTo>
                <a:lnTo>
                  <a:pt x="0" y="6446039"/>
                </a:lnTo>
                <a:lnTo>
                  <a:pt x="0" y="0"/>
                </a:lnTo>
                <a:close/>
              </a:path>
            </a:pathLst>
          </a:custGeom>
          <a:blipFill>
            <a:blip r:embed="rId4">
              <a:extLst>
                <a:ext uri="{96DAC541-7B7A-43D3-8B79-37D633B846F1}">
                  <asvg:svgBlip xmlns:asvg="http://schemas.microsoft.com/office/drawing/2016/SVG/main" r:embed="rId5"/>
                </a:ext>
              </a:extLst>
            </a:blip>
            <a:stretch>
              <a:fillRect r="-134" b="-129447"/>
            </a:stretch>
          </a:blipFill>
        </p:spPr>
        <p:txBody>
          <a:bodyPr/>
          <a:lstStyle/>
          <a:p>
            <a:endParaRPr lang="en-IN"/>
          </a:p>
        </p:txBody>
      </p:sp>
      <p:sp>
        <p:nvSpPr>
          <p:cNvPr id="4" name="Freeform 4"/>
          <p:cNvSpPr/>
          <p:nvPr/>
        </p:nvSpPr>
        <p:spPr>
          <a:xfrm>
            <a:off x="13411200" y="-2353991"/>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6"/>
            <a:stretch>
              <a:fillRect/>
            </a:stretch>
          </a:blipFill>
        </p:spPr>
        <p:txBody>
          <a:bodyPr/>
          <a:lstStyle/>
          <a:p>
            <a:endParaRPr lang="en-IN"/>
          </a:p>
        </p:txBody>
      </p:sp>
      <p:sp>
        <p:nvSpPr>
          <p:cNvPr id="5" name="Freeform 5"/>
          <p:cNvSpPr/>
          <p:nvPr/>
        </p:nvSpPr>
        <p:spPr>
          <a:xfrm rot="6621428">
            <a:off x="-5698100" y="-3688390"/>
            <a:ext cx="10550923" cy="11871643"/>
          </a:xfrm>
          <a:custGeom>
            <a:avLst/>
            <a:gdLst/>
            <a:ahLst/>
            <a:cxnLst/>
            <a:rect l="l" t="t" r="r" b="b"/>
            <a:pathLst>
              <a:path w="10550923" h="11871643">
                <a:moveTo>
                  <a:pt x="0" y="0"/>
                </a:moveTo>
                <a:lnTo>
                  <a:pt x="10550923" y="0"/>
                </a:lnTo>
                <a:lnTo>
                  <a:pt x="10550923" y="11871643"/>
                </a:lnTo>
                <a:lnTo>
                  <a:pt x="0" y="11871643"/>
                </a:lnTo>
                <a:lnTo>
                  <a:pt x="0" y="0"/>
                </a:lnTo>
                <a:close/>
              </a:path>
            </a:pathLst>
          </a:custGeom>
          <a:blipFill>
            <a:blip r:embed="rId7"/>
            <a:stretch>
              <a:fillRect/>
            </a:stretch>
          </a:blipFill>
        </p:spPr>
        <p:txBody>
          <a:bodyPr/>
          <a:lstStyle/>
          <a:p>
            <a:endParaRPr lang="en-IN"/>
          </a:p>
        </p:txBody>
      </p:sp>
      <p:sp>
        <p:nvSpPr>
          <p:cNvPr id="6" name="Freeform 6"/>
          <p:cNvSpPr/>
          <p:nvPr/>
        </p:nvSpPr>
        <p:spPr>
          <a:xfrm>
            <a:off x="5850664" y="-2792995"/>
            <a:ext cx="14097816" cy="8229600"/>
          </a:xfrm>
          <a:custGeom>
            <a:avLst/>
            <a:gdLst/>
            <a:ahLst/>
            <a:cxnLst/>
            <a:rect l="l" t="t" r="r" b="b"/>
            <a:pathLst>
              <a:path w="14097816" h="8229600">
                <a:moveTo>
                  <a:pt x="0" y="0"/>
                </a:moveTo>
                <a:lnTo>
                  <a:pt x="14097815" y="0"/>
                </a:lnTo>
                <a:lnTo>
                  <a:pt x="14097815" y="8229600"/>
                </a:lnTo>
                <a:lnTo>
                  <a:pt x="0" y="8229600"/>
                </a:lnTo>
                <a:lnTo>
                  <a:pt x="0" y="0"/>
                </a:lnTo>
                <a:close/>
              </a:path>
            </a:pathLst>
          </a:custGeom>
          <a:blipFill>
            <a:blip r:embed="rId8">
              <a:alphaModFix amt="70000"/>
            </a:blip>
            <a:stretch>
              <a:fillRect/>
            </a:stretch>
          </a:blipFill>
        </p:spPr>
        <p:txBody>
          <a:bodyPr/>
          <a:lstStyle/>
          <a:p>
            <a:endParaRPr lang="en-IN"/>
          </a:p>
        </p:txBody>
      </p:sp>
      <p:sp>
        <p:nvSpPr>
          <p:cNvPr id="7" name="Freeform 7"/>
          <p:cNvSpPr/>
          <p:nvPr/>
        </p:nvSpPr>
        <p:spPr>
          <a:xfrm>
            <a:off x="2555207" y="1941708"/>
            <a:ext cx="13177585" cy="7593583"/>
          </a:xfrm>
          <a:custGeom>
            <a:avLst/>
            <a:gdLst/>
            <a:ahLst/>
            <a:cxnLst/>
            <a:rect l="l" t="t" r="r" b="b"/>
            <a:pathLst>
              <a:path w="13177585" h="7593583">
                <a:moveTo>
                  <a:pt x="0" y="0"/>
                </a:moveTo>
                <a:lnTo>
                  <a:pt x="13177585" y="0"/>
                </a:lnTo>
                <a:lnTo>
                  <a:pt x="13177585" y="7593584"/>
                </a:lnTo>
                <a:lnTo>
                  <a:pt x="0" y="7593584"/>
                </a:lnTo>
                <a:lnTo>
                  <a:pt x="0" y="0"/>
                </a:lnTo>
                <a:close/>
              </a:path>
            </a:pathLst>
          </a:custGeom>
          <a:blipFill>
            <a:blip r:embed="rId9"/>
            <a:stretch>
              <a:fillRect/>
            </a:stretch>
          </a:blipFill>
        </p:spPr>
        <p:txBody>
          <a:bodyPr/>
          <a:lstStyle/>
          <a:p>
            <a:endParaRPr lang="en-IN"/>
          </a:p>
        </p:txBody>
      </p:sp>
      <p:sp>
        <p:nvSpPr>
          <p:cNvPr id="8" name="TextBox 8"/>
          <p:cNvSpPr txBox="1"/>
          <p:nvPr/>
        </p:nvSpPr>
        <p:spPr>
          <a:xfrm>
            <a:off x="1385476" y="549073"/>
            <a:ext cx="9569038" cy="873530"/>
          </a:xfrm>
          <a:prstGeom prst="rect">
            <a:avLst/>
          </a:prstGeom>
        </p:spPr>
        <p:txBody>
          <a:bodyPr lIns="0" tIns="0" rIns="0" bIns="0" rtlCol="0" anchor="t">
            <a:spAutoFit/>
          </a:bodyPr>
          <a:lstStyle/>
          <a:p>
            <a:pPr algn="ctr">
              <a:lnSpc>
                <a:spcPts val="7276"/>
              </a:lnSpc>
            </a:pPr>
            <a:r>
              <a:rPr lang="en-US" sz="5197" b="1" spc="202">
                <a:solidFill>
                  <a:srgbClr val="FFFFFF"/>
                </a:solidFill>
                <a:latin typeface="Montserrat Bold"/>
                <a:ea typeface="Montserrat Bold"/>
                <a:cs typeface="Montserrat Bold"/>
                <a:sym typeface="Montserrat Bold"/>
              </a:rPr>
              <a:t>POWER BI DASHBOARD</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F0034"/>
        </a:solidFill>
        <a:effectLst/>
      </p:bgPr>
    </p:bg>
    <p:spTree>
      <p:nvGrpSpPr>
        <p:cNvPr id="1" name=""/>
        <p:cNvGrpSpPr/>
        <p:nvPr/>
      </p:nvGrpSpPr>
      <p:grpSpPr>
        <a:xfrm>
          <a:off x="0" y="0"/>
          <a:ext cx="0" cy="0"/>
          <a:chOff x="0" y="0"/>
          <a:chExt cx="0" cy="0"/>
        </a:xfrm>
      </p:grpSpPr>
      <p:sp>
        <p:nvSpPr>
          <p:cNvPr id="2" name="Freeform 2"/>
          <p:cNvSpPr/>
          <p:nvPr/>
        </p:nvSpPr>
        <p:spPr>
          <a:xfrm rot="1105660">
            <a:off x="-1622350" y="8415563"/>
            <a:ext cx="11979038" cy="7127528"/>
          </a:xfrm>
          <a:custGeom>
            <a:avLst/>
            <a:gdLst/>
            <a:ahLst/>
            <a:cxnLst/>
            <a:rect l="l" t="t" r="r" b="b"/>
            <a:pathLst>
              <a:path w="11979038" h="7127528">
                <a:moveTo>
                  <a:pt x="0" y="0"/>
                </a:moveTo>
                <a:lnTo>
                  <a:pt x="11979039" y="0"/>
                </a:lnTo>
                <a:lnTo>
                  <a:pt x="11979039" y="7127527"/>
                </a:lnTo>
                <a:lnTo>
                  <a:pt x="0" y="71275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978639" flipH="1">
            <a:off x="1608020" y="8527061"/>
            <a:ext cx="11979038" cy="7127528"/>
          </a:xfrm>
          <a:custGeom>
            <a:avLst/>
            <a:gdLst/>
            <a:ahLst/>
            <a:cxnLst/>
            <a:rect l="l" t="t" r="r" b="b"/>
            <a:pathLst>
              <a:path w="11979038" h="7127528">
                <a:moveTo>
                  <a:pt x="11979038" y="0"/>
                </a:moveTo>
                <a:lnTo>
                  <a:pt x="0" y="0"/>
                </a:lnTo>
                <a:lnTo>
                  <a:pt x="0" y="7127527"/>
                </a:lnTo>
                <a:lnTo>
                  <a:pt x="11979038" y="7127527"/>
                </a:lnTo>
                <a:lnTo>
                  <a:pt x="1197903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rot="-978639" flipH="1">
            <a:off x="7990915" y="8527061"/>
            <a:ext cx="11979038" cy="7127528"/>
          </a:xfrm>
          <a:custGeom>
            <a:avLst/>
            <a:gdLst/>
            <a:ahLst/>
            <a:cxnLst/>
            <a:rect l="l" t="t" r="r" b="b"/>
            <a:pathLst>
              <a:path w="11979038" h="7127528">
                <a:moveTo>
                  <a:pt x="11979038" y="0"/>
                </a:moveTo>
                <a:lnTo>
                  <a:pt x="0" y="0"/>
                </a:lnTo>
                <a:lnTo>
                  <a:pt x="0" y="7127527"/>
                </a:lnTo>
                <a:lnTo>
                  <a:pt x="11979038" y="7127527"/>
                </a:lnTo>
                <a:lnTo>
                  <a:pt x="1197903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Freeform 5"/>
          <p:cNvSpPr/>
          <p:nvPr/>
        </p:nvSpPr>
        <p:spPr>
          <a:xfrm rot="-2620375">
            <a:off x="-3762979" y="-1231160"/>
            <a:ext cx="9100772" cy="4500528"/>
          </a:xfrm>
          <a:custGeom>
            <a:avLst/>
            <a:gdLst/>
            <a:ahLst/>
            <a:cxnLst/>
            <a:rect l="l" t="t" r="r" b="b"/>
            <a:pathLst>
              <a:path w="9100772" h="4500528">
                <a:moveTo>
                  <a:pt x="0" y="0"/>
                </a:moveTo>
                <a:lnTo>
                  <a:pt x="9100772" y="0"/>
                </a:lnTo>
                <a:lnTo>
                  <a:pt x="9100772" y="4500528"/>
                </a:lnTo>
                <a:lnTo>
                  <a:pt x="0" y="4500528"/>
                </a:lnTo>
                <a:lnTo>
                  <a:pt x="0" y="0"/>
                </a:lnTo>
                <a:close/>
              </a:path>
            </a:pathLst>
          </a:custGeom>
          <a:blipFill>
            <a:blip r:embed="rId4">
              <a:extLst>
                <a:ext uri="{96DAC541-7B7A-43D3-8B79-37D633B846F1}">
                  <asvg:svgBlip xmlns:asvg="http://schemas.microsoft.com/office/drawing/2016/SVG/main" r:embed="rId5"/>
                </a:ext>
              </a:extLst>
            </a:blip>
            <a:stretch>
              <a:fillRect r="-134" b="-129447"/>
            </a:stretch>
          </a:blipFill>
          <a:ln cap="sq">
            <a:noFill/>
            <a:prstDash val="solid"/>
            <a:miter/>
          </a:ln>
        </p:spPr>
        <p:txBody>
          <a:bodyPr/>
          <a:lstStyle/>
          <a:p>
            <a:endParaRPr lang="en-IN"/>
          </a:p>
        </p:txBody>
      </p:sp>
      <p:sp>
        <p:nvSpPr>
          <p:cNvPr id="6" name="Freeform 6"/>
          <p:cNvSpPr/>
          <p:nvPr/>
        </p:nvSpPr>
        <p:spPr>
          <a:xfrm rot="-7611712" flipH="1" flipV="1">
            <a:off x="13654322" y="-945318"/>
            <a:ext cx="9100772" cy="4500528"/>
          </a:xfrm>
          <a:custGeom>
            <a:avLst/>
            <a:gdLst/>
            <a:ahLst/>
            <a:cxnLst/>
            <a:rect l="l" t="t" r="r" b="b"/>
            <a:pathLst>
              <a:path w="9100772" h="4500528">
                <a:moveTo>
                  <a:pt x="9100772" y="4500528"/>
                </a:moveTo>
                <a:lnTo>
                  <a:pt x="0" y="4500528"/>
                </a:lnTo>
                <a:lnTo>
                  <a:pt x="0" y="0"/>
                </a:lnTo>
                <a:lnTo>
                  <a:pt x="9100772" y="0"/>
                </a:lnTo>
                <a:lnTo>
                  <a:pt x="9100772" y="4500528"/>
                </a:lnTo>
                <a:close/>
              </a:path>
            </a:pathLst>
          </a:custGeom>
          <a:blipFill>
            <a:blip r:embed="rId4">
              <a:extLst>
                <a:ext uri="{96DAC541-7B7A-43D3-8B79-37D633B846F1}">
                  <asvg:svgBlip xmlns:asvg="http://schemas.microsoft.com/office/drawing/2016/SVG/main" r:embed="rId5"/>
                </a:ext>
              </a:extLst>
            </a:blip>
            <a:stretch>
              <a:fillRect r="-134" b="-129447"/>
            </a:stretch>
          </a:blipFill>
          <a:ln cap="sq">
            <a:noFill/>
            <a:prstDash val="solid"/>
            <a:miter/>
          </a:ln>
        </p:spPr>
        <p:txBody>
          <a:bodyPr/>
          <a:lstStyle/>
          <a:p>
            <a:endParaRPr lang="en-IN"/>
          </a:p>
        </p:txBody>
      </p:sp>
      <p:sp>
        <p:nvSpPr>
          <p:cNvPr id="7" name="Freeform 7"/>
          <p:cNvSpPr/>
          <p:nvPr/>
        </p:nvSpPr>
        <p:spPr>
          <a:xfrm rot="-2700000">
            <a:off x="-3981711" y="-3578935"/>
            <a:ext cx="10020822" cy="8229600"/>
          </a:xfrm>
          <a:custGeom>
            <a:avLst/>
            <a:gdLst/>
            <a:ahLst/>
            <a:cxnLst/>
            <a:rect l="l" t="t" r="r" b="b"/>
            <a:pathLst>
              <a:path w="10020822" h="8229600">
                <a:moveTo>
                  <a:pt x="0" y="0"/>
                </a:moveTo>
                <a:lnTo>
                  <a:pt x="10020822" y="0"/>
                </a:lnTo>
                <a:lnTo>
                  <a:pt x="10020822" y="8229600"/>
                </a:lnTo>
                <a:lnTo>
                  <a:pt x="0" y="8229600"/>
                </a:lnTo>
                <a:lnTo>
                  <a:pt x="0" y="0"/>
                </a:lnTo>
                <a:close/>
              </a:path>
            </a:pathLst>
          </a:custGeom>
          <a:blipFill>
            <a:blip r:embed="rId6"/>
            <a:stretch>
              <a:fillRect/>
            </a:stretch>
          </a:blipFill>
        </p:spPr>
        <p:txBody>
          <a:bodyPr/>
          <a:lstStyle/>
          <a:p>
            <a:endParaRPr lang="en-IN"/>
          </a:p>
        </p:txBody>
      </p:sp>
      <p:sp>
        <p:nvSpPr>
          <p:cNvPr id="8" name="Freeform 8"/>
          <p:cNvSpPr/>
          <p:nvPr/>
        </p:nvSpPr>
        <p:spPr>
          <a:xfrm>
            <a:off x="15140613" y="6072317"/>
            <a:ext cx="4925747" cy="5425330"/>
          </a:xfrm>
          <a:custGeom>
            <a:avLst/>
            <a:gdLst/>
            <a:ahLst/>
            <a:cxnLst/>
            <a:rect l="l" t="t" r="r" b="b"/>
            <a:pathLst>
              <a:path w="4925747" h="5425330">
                <a:moveTo>
                  <a:pt x="0" y="0"/>
                </a:moveTo>
                <a:lnTo>
                  <a:pt x="4925748" y="0"/>
                </a:lnTo>
                <a:lnTo>
                  <a:pt x="4925748" y="5425330"/>
                </a:lnTo>
                <a:lnTo>
                  <a:pt x="0" y="5425330"/>
                </a:lnTo>
                <a:lnTo>
                  <a:pt x="0" y="0"/>
                </a:lnTo>
                <a:close/>
              </a:path>
            </a:pathLst>
          </a:custGeom>
          <a:blipFill>
            <a:blip r:embed="rId7"/>
            <a:stretch>
              <a:fillRect/>
            </a:stretch>
          </a:blipFill>
        </p:spPr>
        <p:txBody>
          <a:bodyPr/>
          <a:lstStyle/>
          <a:p>
            <a:endParaRPr lang="en-IN"/>
          </a:p>
        </p:txBody>
      </p:sp>
      <p:sp>
        <p:nvSpPr>
          <p:cNvPr id="9" name="Freeform 9"/>
          <p:cNvSpPr/>
          <p:nvPr/>
        </p:nvSpPr>
        <p:spPr>
          <a:xfrm>
            <a:off x="1680876" y="1910791"/>
            <a:ext cx="15283315" cy="7756282"/>
          </a:xfrm>
          <a:custGeom>
            <a:avLst/>
            <a:gdLst/>
            <a:ahLst/>
            <a:cxnLst/>
            <a:rect l="l" t="t" r="r" b="b"/>
            <a:pathLst>
              <a:path w="15283315" h="7756282">
                <a:moveTo>
                  <a:pt x="0" y="0"/>
                </a:moveTo>
                <a:lnTo>
                  <a:pt x="15283315" y="0"/>
                </a:lnTo>
                <a:lnTo>
                  <a:pt x="15283315" y="7756282"/>
                </a:lnTo>
                <a:lnTo>
                  <a:pt x="0" y="7756282"/>
                </a:lnTo>
                <a:lnTo>
                  <a:pt x="0" y="0"/>
                </a:lnTo>
                <a:close/>
              </a:path>
            </a:pathLst>
          </a:custGeom>
          <a:blipFill>
            <a:blip r:embed="rId8"/>
            <a:stretch>
              <a:fillRect/>
            </a:stretch>
          </a:blipFill>
        </p:spPr>
        <p:txBody>
          <a:bodyPr/>
          <a:lstStyle/>
          <a:p>
            <a:endParaRPr lang="en-IN"/>
          </a:p>
        </p:txBody>
      </p:sp>
      <p:sp>
        <p:nvSpPr>
          <p:cNvPr id="10" name="TextBox 10"/>
          <p:cNvSpPr txBox="1"/>
          <p:nvPr/>
        </p:nvSpPr>
        <p:spPr>
          <a:xfrm>
            <a:off x="1312344" y="431417"/>
            <a:ext cx="9569038" cy="873530"/>
          </a:xfrm>
          <a:prstGeom prst="rect">
            <a:avLst/>
          </a:prstGeom>
        </p:spPr>
        <p:txBody>
          <a:bodyPr lIns="0" tIns="0" rIns="0" bIns="0" rtlCol="0" anchor="t">
            <a:spAutoFit/>
          </a:bodyPr>
          <a:lstStyle/>
          <a:p>
            <a:pPr algn="ctr">
              <a:lnSpc>
                <a:spcPts val="7276"/>
              </a:lnSpc>
            </a:pPr>
            <a:r>
              <a:rPr lang="en-US" sz="5197" b="1" spc="202">
                <a:solidFill>
                  <a:srgbClr val="FFFFFF"/>
                </a:solidFill>
                <a:latin typeface="Montserrat Bold"/>
                <a:ea typeface="Montserrat Bold"/>
                <a:cs typeface="Montserrat Bold"/>
                <a:sym typeface="Montserrat Bold"/>
              </a:rPr>
              <a:t>BASIC OPERATIONS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F0034"/>
        </a:solidFill>
        <a:effectLst/>
      </p:bgPr>
    </p:bg>
    <p:spTree>
      <p:nvGrpSpPr>
        <p:cNvPr id="1" name=""/>
        <p:cNvGrpSpPr/>
        <p:nvPr/>
      </p:nvGrpSpPr>
      <p:grpSpPr>
        <a:xfrm>
          <a:off x="0" y="0"/>
          <a:ext cx="0" cy="0"/>
          <a:chOff x="0" y="0"/>
          <a:chExt cx="0" cy="0"/>
        </a:xfrm>
      </p:grpSpPr>
      <p:sp>
        <p:nvSpPr>
          <p:cNvPr id="2" name="Freeform 2"/>
          <p:cNvSpPr/>
          <p:nvPr/>
        </p:nvSpPr>
        <p:spPr>
          <a:xfrm>
            <a:off x="12661776" y="-464928"/>
            <a:ext cx="9888632" cy="9959176"/>
          </a:xfrm>
          <a:custGeom>
            <a:avLst/>
            <a:gdLst/>
            <a:ahLst/>
            <a:cxnLst/>
            <a:rect l="l" t="t" r="r" b="b"/>
            <a:pathLst>
              <a:path w="9888632" h="9959176">
                <a:moveTo>
                  <a:pt x="0" y="0"/>
                </a:moveTo>
                <a:lnTo>
                  <a:pt x="9888632" y="0"/>
                </a:lnTo>
                <a:lnTo>
                  <a:pt x="9888632" y="9959176"/>
                </a:lnTo>
                <a:lnTo>
                  <a:pt x="0" y="995917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a:p>
        </p:txBody>
      </p:sp>
      <p:sp>
        <p:nvSpPr>
          <p:cNvPr id="3" name="Freeform 3"/>
          <p:cNvSpPr/>
          <p:nvPr/>
        </p:nvSpPr>
        <p:spPr>
          <a:xfrm rot="10689336">
            <a:off x="12771711" y="1433899"/>
            <a:ext cx="8975178" cy="10028131"/>
          </a:xfrm>
          <a:custGeom>
            <a:avLst/>
            <a:gdLst/>
            <a:ahLst/>
            <a:cxnLst/>
            <a:rect l="l" t="t" r="r" b="b"/>
            <a:pathLst>
              <a:path w="8975178" h="10028131">
                <a:moveTo>
                  <a:pt x="0" y="0"/>
                </a:moveTo>
                <a:lnTo>
                  <a:pt x="8975178" y="0"/>
                </a:lnTo>
                <a:lnTo>
                  <a:pt x="8975178" y="10028131"/>
                </a:lnTo>
                <a:lnTo>
                  <a:pt x="0" y="10028131"/>
                </a:lnTo>
                <a:lnTo>
                  <a:pt x="0" y="0"/>
                </a:lnTo>
                <a:close/>
              </a:path>
            </a:pathLst>
          </a:custGeom>
          <a:blipFill>
            <a:blip r:embed="rId4"/>
            <a:stretch>
              <a:fillRect/>
            </a:stretch>
          </a:blipFill>
        </p:spPr>
        <p:txBody>
          <a:bodyPr/>
          <a:lstStyle/>
          <a:p>
            <a:endParaRPr lang="en-IN"/>
          </a:p>
        </p:txBody>
      </p:sp>
      <p:sp>
        <p:nvSpPr>
          <p:cNvPr id="4" name="Freeform 4"/>
          <p:cNvSpPr/>
          <p:nvPr/>
        </p:nvSpPr>
        <p:spPr>
          <a:xfrm rot="-10633159">
            <a:off x="-8015597" y="1029326"/>
            <a:ext cx="9888632" cy="9959176"/>
          </a:xfrm>
          <a:custGeom>
            <a:avLst/>
            <a:gdLst/>
            <a:ahLst/>
            <a:cxnLst/>
            <a:rect l="l" t="t" r="r" b="b"/>
            <a:pathLst>
              <a:path w="9888632" h="9959176">
                <a:moveTo>
                  <a:pt x="0" y="0"/>
                </a:moveTo>
                <a:lnTo>
                  <a:pt x="9888632" y="0"/>
                </a:lnTo>
                <a:lnTo>
                  <a:pt x="9888632" y="9959176"/>
                </a:lnTo>
                <a:lnTo>
                  <a:pt x="0" y="995917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a:p>
        </p:txBody>
      </p:sp>
      <p:sp>
        <p:nvSpPr>
          <p:cNvPr id="5" name="Freeform 5"/>
          <p:cNvSpPr/>
          <p:nvPr/>
        </p:nvSpPr>
        <p:spPr>
          <a:xfrm>
            <a:off x="1457382" y="3130807"/>
            <a:ext cx="14854360" cy="4901939"/>
          </a:xfrm>
          <a:custGeom>
            <a:avLst/>
            <a:gdLst/>
            <a:ahLst/>
            <a:cxnLst/>
            <a:rect l="l" t="t" r="r" b="b"/>
            <a:pathLst>
              <a:path w="14854360" h="4901939">
                <a:moveTo>
                  <a:pt x="0" y="0"/>
                </a:moveTo>
                <a:lnTo>
                  <a:pt x="14854360" y="0"/>
                </a:lnTo>
                <a:lnTo>
                  <a:pt x="14854360" y="4901939"/>
                </a:lnTo>
                <a:lnTo>
                  <a:pt x="0" y="4901939"/>
                </a:lnTo>
                <a:lnTo>
                  <a:pt x="0" y="0"/>
                </a:lnTo>
                <a:close/>
              </a:path>
            </a:pathLst>
          </a:custGeom>
          <a:blipFill>
            <a:blip r:embed="rId5"/>
            <a:stretch>
              <a:fillRect/>
            </a:stretch>
          </a:blipFill>
        </p:spPr>
        <p:txBody>
          <a:bodyPr/>
          <a:lstStyle/>
          <a:p>
            <a:endParaRPr lang="en-IN"/>
          </a:p>
        </p:txBody>
      </p:sp>
      <p:sp>
        <p:nvSpPr>
          <p:cNvPr id="6" name="TextBox 6"/>
          <p:cNvSpPr txBox="1"/>
          <p:nvPr/>
        </p:nvSpPr>
        <p:spPr>
          <a:xfrm>
            <a:off x="370519" y="942975"/>
            <a:ext cx="12591798" cy="873530"/>
          </a:xfrm>
          <a:prstGeom prst="rect">
            <a:avLst/>
          </a:prstGeom>
        </p:spPr>
        <p:txBody>
          <a:bodyPr lIns="0" tIns="0" rIns="0" bIns="0" rtlCol="0" anchor="t">
            <a:spAutoFit/>
          </a:bodyPr>
          <a:lstStyle/>
          <a:p>
            <a:pPr algn="ctr">
              <a:lnSpc>
                <a:spcPts val="7276"/>
              </a:lnSpc>
            </a:pPr>
            <a:r>
              <a:rPr lang="en-US" sz="5197" b="1" spc="202">
                <a:solidFill>
                  <a:srgbClr val="FFFFFF"/>
                </a:solidFill>
                <a:latin typeface="Montserrat Bold"/>
                <a:ea typeface="Montserrat Bold"/>
                <a:cs typeface="Montserrat Bold"/>
                <a:sym typeface="Montserrat Bold"/>
              </a:rPr>
              <a:t>COMPARING ML MODELS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F0034"/>
        </a:solidFill>
        <a:effectLst/>
      </p:bgPr>
    </p:bg>
    <p:spTree>
      <p:nvGrpSpPr>
        <p:cNvPr id="1" name=""/>
        <p:cNvGrpSpPr/>
        <p:nvPr/>
      </p:nvGrpSpPr>
      <p:grpSpPr>
        <a:xfrm>
          <a:off x="0" y="0"/>
          <a:ext cx="0" cy="0"/>
          <a:chOff x="0" y="0"/>
          <a:chExt cx="0" cy="0"/>
        </a:xfrm>
      </p:grpSpPr>
      <p:sp>
        <p:nvSpPr>
          <p:cNvPr id="2" name="Freeform 2"/>
          <p:cNvSpPr/>
          <p:nvPr/>
        </p:nvSpPr>
        <p:spPr>
          <a:xfrm>
            <a:off x="12661776" y="-464928"/>
            <a:ext cx="9888632" cy="9959176"/>
          </a:xfrm>
          <a:custGeom>
            <a:avLst/>
            <a:gdLst/>
            <a:ahLst/>
            <a:cxnLst/>
            <a:rect l="l" t="t" r="r" b="b"/>
            <a:pathLst>
              <a:path w="9888632" h="9959176">
                <a:moveTo>
                  <a:pt x="0" y="0"/>
                </a:moveTo>
                <a:lnTo>
                  <a:pt x="9888632" y="0"/>
                </a:lnTo>
                <a:lnTo>
                  <a:pt x="9888632" y="9959176"/>
                </a:lnTo>
                <a:lnTo>
                  <a:pt x="0" y="995917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a:p>
        </p:txBody>
      </p:sp>
      <p:sp>
        <p:nvSpPr>
          <p:cNvPr id="3" name="Freeform 3"/>
          <p:cNvSpPr/>
          <p:nvPr/>
        </p:nvSpPr>
        <p:spPr>
          <a:xfrm rot="10689336">
            <a:off x="12771711" y="1433899"/>
            <a:ext cx="8975178" cy="10028131"/>
          </a:xfrm>
          <a:custGeom>
            <a:avLst/>
            <a:gdLst/>
            <a:ahLst/>
            <a:cxnLst/>
            <a:rect l="l" t="t" r="r" b="b"/>
            <a:pathLst>
              <a:path w="8975178" h="10028131">
                <a:moveTo>
                  <a:pt x="0" y="0"/>
                </a:moveTo>
                <a:lnTo>
                  <a:pt x="8975178" y="0"/>
                </a:lnTo>
                <a:lnTo>
                  <a:pt x="8975178" y="10028131"/>
                </a:lnTo>
                <a:lnTo>
                  <a:pt x="0" y="10028131"/>
                </a:lnTo>
                <a:lnTo>
                  <a:pt x="0" y="0"/>
                </a:lnTo>
                <a:close/>
              </a:path>
            </a:pathLst>
          </a:custGeom>
          <a:blipFill>
            <a:blip r:embed="rId4"/>
            <a:stretch>
              <a:fillRect/>
            </a:stretch>
          </a:blipFill>
        </p:spPr>
        <p:txBody>
          <a:bodyPr/>
          <a:lstStyle/>
          <a:p>
            <a:endParaRPr lang="en-IN"/>
          </a:p>
        </p:txBody>
      </p:sp>
      <p:sp>
        <p:nvSpPr>
          <p:cNvPr id="4" name="TextBox 4"/>
          <p:cNvSpPr txBox="1"/>
          <p:nvPr/>
        </p:nvSpPr>
        <p:spPr>
          <a:xfrm>
            <a:off x="2377030" y="769892"/>
            <a:ext cx="4137842" cy="862219"/>
          </a:xfrm>
          <a:prstGeom prst="rect">
            <a:avLst/>
          </a:prstGeom>
        </p:spPr>
        <p:txBody>
          <a:bodyPr lIns="0" tIns="0" rIns="0" bIns="0" rtlCol="0" anchor="t">
            <a:spAutoFit/>
          </a:bodyPr>
          <a:lstStyle/>
          <a:p>
            <a:pPr algn="l">
              <a:lnSpc>
                <a:spcPts val="7076"/>
              </a:lnSpc>
            </a:pPr>
            <a:r>
              <a:rPr lang="en-US" sz="5054" b="1" spc="197" dirty="0">
                <a:solidFill>
                  <a:srgbClr val="EA9267"/>
                </a:solidFill>
                <a:latin typeface="Montserrat Bold"/>
                <a:ea typeface="Montserrat Bold"/>
                <a:cs typeface="Montserrat Bold"/>
                <a:sym typeface="Montserrat Bold"/>
              </a:rPr>
              <a:t>DATASET</a:t>
            </a:r>
          </a:p>
        </p:txBody>
      </p:sp>
      <p:sp>
        <p:nvSpPr>
          <p:cNvPr id="5" name="Freeform 5"/>
          <p:cNvSpPr/>
          <p:nvPr/>
        </p:nvSpPr>
        <p:spPr>
          <a:xfrm rot="-10633159">
            <a:off x="-8015597" y="1029326"/>
            <a:ext cx="9888632" cy="9959176"/>
          </a:xfrm>
          <a:custGeom>
            <a:avLst/>
            <a:gdLst/>
            <a:ahLst/>
            <a:cxnLst/>
            <a:rect l="l" t="t" r="r" b="b"/>
            <a:pathLst>
              <a:path w="9888632" h="9959176">
                <a:moveTo>
                  <a:pt x="0" y="0"/>
                </a:moveTo>
                <a:lnTo>
                  <a:pt x="9888632" y="0"/>
                </a:lnTo>
                <a:lnTo>
                  <a:pt x="9888632" y="9959176"/>
                </a:lnTo>
                <a:lnTo>
                  <a:pt x="0" y="995917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a:p>
        </p:txBody>
      </p:sp>
      <p:sp>
        <p:nvSpPr>
          <p:cNvPr id="6" name="Freeform 6"/>
          <p:cNvSpPr/>
          <p:nvPr/>
        </p:nvSpPr>
        <p:spPr>
          <a:xfrm>
            <a:off x="2377030" y="2287425"/>
            <a:ext cx="13533939" cy="7206823"/>
          </a:xfrm>
          <a:custGeom>
            <a:avLst/>
            <a:gdLst/>
            <a:ahLst/>
            <a:cxnLst/>
            <a:rect l="l" t="t" r="r" b="b"/>
            <a:pathLst>
              <a:path w="13533939" h="7206823">
                <a:moveTo>
                  <a:pt x="0" y="0"/>
                </a:moveTo>
                <a:lnTo>
                  <a:pt x="13533940" y="0"/>
                </a:lnTo>
                <a:lnTo>
                  <a:pt x="13533940" y="7206823"/>
                </a:lnTo>
                <a:lnTo>
                  <a:pt x="0" y="7206823"/>
                </a:lnTo>
                <a:lnTo>
                  <a:pt x="0" y="0"/>
                </a:lnTo>
                <a:close/>
              </a:path>
            </a:pathLst>
          </a:custGeom>
          <a:blipFill>
            <a:blip r:embed="rId5"/>
            <a:stretch>
              <a:fillRect/>
            </a:stretch>
          </a:blipFill>
        </p:spPr>
        <p:txBody>
          <a:bodyPr/>
          <a:lstStyle/>
          <a:p>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F0034"/>
        </a:solidFill>
        <a:effectLst/>
      </p:bgPr>
    </p:bg>
    <p:spTree>
      <p:nvGrpSpPr>
        <p:cNvPr id="1" name="">
          <a:extLst>
            <a:ext uri="{FF2B5EF4-FFF2-40B4-BE49-F238E27FC236}">
              <a16:creationId xmlns:a16="http://schemas.microsoft.com/office/drawing/2014/main" id="{D726533E-C438-4C40-D3BF-87D74FB0528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A21840A-1E97-12F4-6F38-E8C70418D70E}"/>
              </a:ext>
            </a:extLst>
          </p:cNvPr>
          <p:cNvSpPr/>
          <p:nvPr/>
        </p:nvSpPr>
        <p:spPr>
          <a:xfrm rot="1105660">
            <a:off x="-1622350" y="8415563"/>
            <a:ext cx="11979038" cy="7127528"/>
          </a:xfrm>
          <a:custGeom>
            <a:avLst/>
            <a:gdLst/>
            <a:ahLst/>
            <a:cxnLst/>
            <a:rect l="l" t="t" r="r" b="b"/>
            <a:pathLst>
              <a:path w="11979038" h="7127528">
                <a:moveTo>
                  <a:pt x="0" y="0"/>
                </a:moveTo>
                <a:lnTo>
                  <a:pt x="11979039" y="0"/>
                </a:lnTo>
                <a:lnTo>
                  <a:pt x="11979039" y="7127527"/>
                </a:lnTo>
                <a:lnTo>
                  <a:pt x="0" y="71275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a:extLst>
              <a:ext uri="{FF2B5EF4-FFF2-40B4-BE49-F238E27FC236}">
                <a16:creationId xmlns:a16="http://schemas.microsoft.com/office/drawing/2014/main" id="{322640EB-8B30-7723-A6F5-8354A1D17001}"/>
              </a:ext>
            </a:extLst>
          </p:cNvPr>
          <p:cNvSpPr/>
          <p:nvPr/>
        </p:nvSpPr>
        <p:spPr>
          <a:xfrm rot="-978639" flipH="1">
            <a:off x="1608020" y="8527061"/>
            <a:ext cx="11979038" cy="7127528"/>
          </a:xfrm>
          <a:custGeom>
            <a:avLst/>
            <a:gdLst/>
            <a:ahLst/>
            <a:cxnLst/>
            <a:rect l="l" t="t" r="r" b="b"/>
            <a:pathLst>
              <a:path w="11979038" h="7127528">
                <a:moveTo>
                  <a:pt x="11979038" y="0"/>
                </a:moveTo>
                <a:lnTo>
                  <a:pt x="0" y="0"/>
                </a:lnTo>
                <a:lnTo>
                  <a:pt x="0" y="7127527"/>
                </a:lnTo>
                <a:lnTo>
                  <a:pt x="11979038" y="7127527"/>
                </a:lnTo>
                <a:lnTo>
                  <a:pt x="1197903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a:extLst>
              <a:ext uri="{FF2B5EF4-FFF2-40B4-BE49-F238E27FC236}">
                <a16:creationId xmlns:a16="http://schemas.microsoft.com/office/drawing/2014/main" id="{0DD8EB2B-A041-F027-7B2F-42D7D3871210}"/>
              </a:ext>
            </a:extLst>
          </p:cNvPr>
          <p:cNvSpPr/>
          <p:nvPr/>
        </p:nvSpPr>
        <p:spPr>
          <a:xfrm rot="-978639" flipH="1">
            <a:off x="7990915" y="8527061"/>
            <a:ext cx="11979038" cy="7127528"/>
          </a:xfrm>
          <a:custGeom>
            <a:avLst/>
            <a:gdLst/>
            <a:ahLst/>
            <a:cxnLst/>
            <a:rect l="l" t="t" r="r" b="b"/>
            <a:pathLst>
              <a:path w="11979038" h="7127528">
                <a:moveTo>
                  <a:pt x="11979038" y="0"/>
                </a:moveTo>
                <a:lnTo>
                  <a:pt x="0" y="0"/>
                </a:lnTo>
                <a:lnTo>
                  <a:pt x="0" y="7127527"/>
                </a:lnTo>
                <a:lnTo>
                  <a:pt x="11979038" y="7127527"/>
                </a:lnTo>
                <a:lnTo>
                  <a:pt x="1197903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Freeform 5">
            <a:extLst>
              <a:ext uri="{FF2B5EF4-FFF2-40B4-BE49-F238E27FC236}">
                <a16:creationId xmlns:a16="http://schemas.microsoft.com/office/drawing/2014/main" id="{D0AC6C7B-84C3-9000-D0F3-9AE985C20F9B}"/>
              </a:ext>
            </a:extLst>
          </p:cNvPr>
          <p:cNvSpPr/>
          <p:nvPr/>
        </p:nvSpPr>
        <p:spPr>
          <a:xfrm rot="-2620375">
            <a:off x="-3762979" y="-1231160"/>
            <a:ext cx="9100772" cy="4500528"/>
          </a:xfrm>
          <a:custGeom>
            <a:avLst/>
            <a:gdLst/>
            <a:ahLst/>
            <a:cxnLst/>
            <a:rect l="l" t="t" r="r" b="b"/>
            <a:pathLst>
              <a:path w="9100772" h="4500528">
                <a:moveTo>
                  <a:pt x="0" y="0"/>
                </a:moveTo>
                <a:lnTo>
                  <a:pt x="9100772" y="0"/>
                </a:lnTo>
                <a:lnTo>
                  <a:pt x="9100772" y="4500528"/>
                </a:lnTo>
                <a:lnTo>
                  <a:pt x="0" y="4500528"/>
                </a:lnTo>
                <a:lnTo>
                  <a:pt x="0" y="0"/>
                </a:lnTo>
                <a:close/>
              </a:path>
            </a:pathLst>
          </a:custGeom>
          <a:blipFill>
            <a:blip r:embed="rId4">
              <a:extLst>
                <a:ext uri="{96DAC541-7B7A-43D3-8B79-37D633B846F1}">
                  <asvg:svgBlip xmlns:asvg="http://schemas.microsoft.com/office/drawing/2016/SVG/main" r:embed="rId5"/>
                </a:ext>
              </a:extLst>
            </a:blip>
            <a:stretch>
              <a:fillRect r="-134" b="-129447"/>
            </a:stretch>
          </a:blipFill>
          <a:ln cap="sq">
            <a:noFill/>
            <a:prstDash val="solid"/>
            <a:miter/>
          </a:ln>
        </p:spPr>
        <p:txBody>
          <a:bodyPr/>
          <a:lstStyle/>
          <a:p>
            <a:endParaRPr lang="en-IN"/>
          </a:p>
        </p:txBody>
      </p:sp>
      <p:sp>
        <p:nvSpPr>
          <p:cNvPr id="6" name="Freeform 6">
            <a:extLst>
              <a:ext uri="{FF2B5EF4-FFF2-40B4-BE49-F238E27FC236}">
                <a16:creationId xmlns:a16="http://schemas.microsoft.com/office/drawing/2014/main" id="{F5DC7832-54DF-E45D-42C4-9DEEC6E9E851}"/>
              </a:ext>
            </a:extLst>
          </p:cNvPr>
          <p:cNvSpPr/>
          <p:nvPr/>
        </p:nvSpPr>
        <p:spPr>
          <a:xfrm rot="-7611712" flipH="1" flipV="1">
            <a:off x="13654322" y="-945318"/>
            <a:ext cx="9100772" cy="4500528"/>
          </a:xfrm>
          <a:custGeom>
            <a:avLst/>
            <a:gdLst/>
            <a:ahLst/>
            <a:cxnLst/>
            <a:rect l="l" t="t" r="r" b="b"/>
            <a:pathLst>
              <a:path w="9100772" h="4500528">
                <a:moveTo>
                  <a:pt x="9100772" y="4500528"/>
                </a:moveTo>
                <a:lnTo>
                  <a:pt x="0" y="4500528"/>
                </a:lnTo>
                <a:lnTo>
                  <a:pt x="0" y="0"/>
                </a:lnTo>
                <a:lnTo>
                  <a:pt x="9100772" y="0"/>
                </a:lnTo>
                <a:lnTo>
                  <a:pt x="9100772" y="4500528"/>
                </a:lnTo>
                <a:close/>
              </a:path>
            </a:pathLst>
          </a:custGeom>
          <a:blipFill>
            <a:blip r:embed="rId4">
              <a:extLst>
                <a:ext uri="{96DAC541-7B7A-43D3-8B79-37D633B846F1}">
                  <asvg:svgBlip xmlns:asvg="http://schemas.microsoft.com/office/drawing/2016/SVG/main" r:embed="rId5"/>
                </a:ext>
              </a:extLst>
            </a:blip>
            <a:stretch>
              <a:fillRect r="-134" b="-129447"/>
            </a:stretch>
          </a:blipFill>
          <a:ln cap="sq">
            <a:noFill/>
            <a:prstDash val="solid"/>
            <a:miter/>
          </a:ln>
        </p:spPr>
        <p:txBody>
          <a:bodyPr/>
          <a:lstStyle/>
          <a:p>
            <a:endParaRPr lang="en-IN"/>
          </a:p>
        </p:txBody>
      </p:sp>
      <p:sp>
        <p:nvSpPr>
          <p:cNvPr id="7" name="Freeform 7">
            <a:extLst>
              <a:ext uri="{FF2B5EF4-FFF2-40B4-BE49-F238E27FC236}">
                <a16:creationId xmlns:a16="http://schemas.microsoft.com/office/drawing/2014/main" id="{AE60982D-7138-0031-9AEF-6B11F2946979}"/>
              </a:ext>
            </a:extLst>
          </p:cNvPr>
          <p:cNvSpPr/>
          <p:nvPr/>
        </p:nvSpPr>
        <p:spPr>
          <a:xfrm rot="-2700000">
            <a:off x="-3981711" y="-3578935"/>
            <a:ext cx="10020822" cy="8229600"/>
          </a:xfrm>
          <a:custGeom>
            <a:avLst/>
            <a:gdLst/>
            <a:ahLst/>
            <a:cxnLst/>
            <a:rect l="l" t="t" r="r" b="b"/>
            <a:pathLst>
              <a:path w="10020822" h="8229600">
                <a:moveTo>
                  <a:pt x="0" y="0"/>
                </a:moveTo>
                <a:lnTo>
                  <a:pt x="10020822" y="0"/>
                </a:lnTo>
                <a:lnTo>
                  <a:pt x="10020822" y="8229600"/>
                </a:lnTo>
                <a:lnTo>
                  <a:pt x="0" y="8229600"/>
                </a:lnTo>
                <a:lnTo>
                  <a:pt x="0" y="0"/>
                </a:lnTo>
                <a:close/>
              </a:path>
            </a:pathLst>
          </a:custGeom>
          <a:blipFill>
            <a:blip r:embed="rId6"/>
            <a:stretch>
              <a:fillRect/>
            </a:stretch>
          </a:blipFill>
        </p:spPr>
        <p:txBody>
          <a:bodyPr/>
          <a:lstStyle/>
          <a:p>
            <a:endParaRPr lang="en-IN"/>
          </a:p>
        </p:txBody>
      </p:sp>
      <p:sp>
        <p:nvSpPr>
          <p:cNvPr id="8" name="Freeform 8">
            <a:extLst>
              <a:ext uri="{FF2B5EF4-FFF2-40B4-BE49-F238E27FC236}">
                <a16:creationId xmlns:a16="http://schemas.microsoft.com/office/drawing/2014/main" id="{27F62982-8720-D859-73D9-EA871801A716}"/>
              </a:ext>
            </a:extLst>
          </p:cNvPr>
          <p:cNvSpPr/>
          <p:nvPr/>
        </p:nvSpPr>
        <p:spPr>
          <a:xfrm>
            <a:off x="15140613" y="6072317"/>
            <a:ext cx="4925747" cy="5425330"/>
          </a:xfrm>
          <a:custGeom>
            <a:avLst/>
            <a:gdLst/>
            <a:ahLst/>
            <a:cxnLst/>
            <a:rect l="l" t="t" r="r" b="b"/>
            <a:pathLst>
              <a:path w="4925747" h="5425330">
                <a:moveTo>
                  <a:pt x="0" y="0"/>
                </a:moveTo>
                <a:lnTo>
                  <a:pt x="4925748" y="0"/>
                </a:lnTo>
                <a:lnTo>
                  <a:pt x="4925748" y="5425330"/>
                </a:lnTo>
                <a:lnTo>
                  <a:pt x="0" y="5425330"/>
                </a:lnTo>
                <a:lnTo>
                  <a:pt x="0" y="0"/>
                </a:lnTo>
                <a:close/>
              </a:path>
            </a:pathLst>
          </a:custGeom>
          <a:blipFill>
            <a:blip r:embed="rId7"/>
            <a:stretch>
              <a:fillRect/>
            </a:stretch>
          </a:blipFill>
        </p:spPr>
        <p:txBody>
          <a:bodyPr/>
          <a:lstStyle/>
          <a:p>
            <a:endParaRPr lang="en-IN"/>
          </a:p>
        </p:txBody>
      </p:sp>
      <p:sp>
        <p:nvSpPr>
          <p:cNvPr id="10" name="TextBox 10">
            <a:extLst>
              <a:ext uri="{FF2B5EF4-FFF2-40B4-BE49-F238E27FC236}">
                <a16:creationId xmlns:a16="http://schemas.microsoft.com/office/drawing/2014/main" id="{E802D0FD-00F2-E5CD-FB03-8B4E4C7AC5B0}"/>
              </a:ext>
            </a:extLst>
          </p:cNvPr>
          <p:cNvSpPr txBox="1"/>
          <p:nvPr/>
        </p:nvSpPr>
        <p:spPr>
          <a:xfrm>
            <a:off x="1796987" y="572988"/>
            <a:ext cx="11601104" cy="892232"/>
          </a:xfrm>
          <a:prstGeom prst="rect">
            <a:avLst/>
          </a:prstGeom>
        </p:spPr>
        <p:txBody>
          <a:bodyPr wrap="square" lIns="0" tIns="0" rIns="0" bIns="0" rtlCol="0" anchor="t">
            <a:spAutoFit/>
          </a:bodyPr>
          <a:lstStyle/>
          <a:p>
            <a:pPr algn="ctr">
              <a:lnSpc>
                <a:spcPts val="7276"/>
              </a:lnSpc>
            </a:pPr>
            <a:r>
              <a:rPr lang="en-US" sz="6000" b="1" spc="202" dirty="0">
                <a:solidFill>
                  <a:srgbClr val="FFFFFF"/>
                </a:solidFill>
                <a:latin typeface="Montserrat Bold"/>
                <a:ea typeface="Montserrat Bold"/>
                <a:cs typeface="Montserrat Bold"/>
                <a:sym typeface="Montserrat Bold"/>
              </a:rPr>
              <a:t>ML Model (For Diabetic)</a:t>
            </a:r>
          </a:p>
        </p:txBody>
      </p:sp>
      <p:pic>
        <p:nvPicPr>
          <p:cNvPr id="12" name="Picture 11" descr="A screenshot of a computer&#10;&#10;AI-generated content may be incorrect.">
            <a:extLst>
              <a:ext uri="{FF2B5EF4-FFF2-40B4-BE49-F238E27FC236}">
                <a16:creationId xmlns:a16="http://schemas.microsoft.com/office/drawing/2014/main" id="{D1064D19-B163-BC81-D48B-2FE348A5500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69857" y="1985143"/>
            <a:ext cx="13856153" cy="7361081"/>
          </a:xfrm>
          <a:prstGeom prst="roundRect">
            <a:avLst>
              <a:gd name="adj" fmla="val 5294"/>
            </a:avLst>
          </a:prstGeom>
        </p:spPr>
      </p:pic>
    </p:spTree>
    <p:extLst>
      <p:ext uri="{BB962C8B-B14F-4D97-AF65-F5344CB8AC3E}">
        <p14:creationId xmlns:p14="http://schemas.microsoft.com/office/powerpoint/2010/main" val="361674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F0034"/>
        </a:solidFill>
        <a:effectLst/>
      </p:bgPr>
    </p:bg>
    <p:spTree>
      <p:nvGrpSpPr>
        <p:cNvPr id="1" name="">
          <a:extLst>
            <a:ext uri="{FF2B5EF4-FFF2-40B4-BE49-F238E27FC236}">
              <a16:creationId xmlns:a16="http://schemas.microsoft.com/office/drawing/2014/main" id="{89B9264C-56DA-A830-C338-E9F2A53AD0B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060E0CF-AA89-833E-18C9-5D550C08954E}"/>
              </a:ext>
            </a:extLst>
          </p:cNvPr>
          <p:cNvSpPr/>
          <p:nvPr/>
        </p:nvSpPr>
        <p:spPr>
          <a:xfrm rot="1105660">
            <a:off x="-1622350" y="8415563"/>
            <a:ext cx="11979038" cy="7127528"/>
          </a:xfrm>
          <a:custGeom>
            <a:avLst/>
            <a:gdLst/>
            <a:ahLst/>
            <a:cxnLst/>
            <a:rect l="l" t="t" r="r" b="b"/>
            <a:pathLst>
              <a:path w="11979038" h="7127528">
                <a:moveTo>
                  <a:pt x="0" y="0"/>
                </a:moveTo>
                <a:lnTo>
                  <a:pt x="11979039" y="0"/>
                </a:lnTo>
                <a:lnTo>
                  <a:pt x="11979039" y="7127527"/>
                </a:lnTo>
                <a:lnTo>
                  <a:pt x="0" y="71275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a:extLst>
              <a:ext uri="{FF2B5EF4-FFF2-40B4-BE49-F238E27FC236}">
                <a16:creationId xmlns:a16="http://schemas.microsoft.com/office/drawing/2014/main" id="{E40EF708-B9A9-6800-31C7-A14DF169AF1E}"/>
              </a:ext>
            </a:extLst>
          </p:cNvPr>
          <p:cNvSpPr/>
          <p:nvPr/>
        </p:nvSpPr>
        <p:spPr>
          <a:xfrm rot="-978639" flipH="1">
            <a:off x="1608020" y="8527061"/>
            <a:ext cx="11979038" cy="7127528"/>
          </a:xfrm>
          <a:custGeom>
            <a:avLst/>
            <a:gdLst/>
            <a:ahLst/>
            <a:cxnLst/>
            <a:rect l="l" t="t" r="r" b="b"/>
            <a:pathLst>
              <a:path w="11979038" h="7127528">
                <a:moveTo>
                  <a:pt x="11979038" y="0"/>
                </a:moveTo>
                <a:lnTo>
                  <a:pt x="0" y="0"/>
                </a:lnTo>
                <a:lnTo>
                  <a:pt x="0" y="7127527"/>
                </a:lnTo>
                <a:lnTo>
                  <a:pt x="11979038" y="7127527"/>
                </a:lnTo>
                <a:lnTo>
                  <a:pt x="1197903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a:extLst>
              <a:ext uri="{FF2B5EF4-FFF2-40B4-BE49-F238E27FC236}">
                <a16:creationId xmlns:a16="http://schemas.microsoft.com/office/drawing/2014/main" id="{BDAFDFB3-DD9C-C1C4-70B8-2130732BD413}"/>
              </a:ext>
            </a:extLst>
          </p:cNvPr>
          <p:cNvSpPr/>
          <p:nvPr/>
        </p:nvSpPr>
        <p:spPr>
          <a:xfrm rot="-978639" flipH="1">
            <a:off x="7990915" y="8527061"/>
            <a:ext cx="11979038" cy="7127528"/>
          </a:xfrm>
          <a:custGeom>
            <a:avLst/>
            <a:gdLst/>
            <a:ahLst/>
            <a:cxnLst/>
            <a:rect l="l" t="t" r="r" b="b"/>
            <a:pathLst>
              <a:path w="11979038" h="7127528">
                <a:moveTo>
                  <a:pt x="11979038" y="0"/>
                </a:moveTo>
                <a:lnTo>
                  <a:pt x="0" y="0"/>
                </a:lnTo>
                <a:lnTo>
                  <a:pt x="0" y="7127527"/>
                </a:lnTo>
                <a:lnTo>
                  <a:pt x="11979038" y="7127527"/>
                </a:lnTo>
                <a:lnTo>
                  <a:pt x="1197903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Freeform 5">
            <a:extLst>
              <a:ext uri="{FF2B5EF4-FFF2-40B4-BE49-F238E27FC236}">
                <a16:creationId xmlns:a16="http://schemas.microsoft.com/office/drawing/2014/main" id="{5F35EC93-D01B-F454-67A9-5547EC5AFFEE}"/>
              </a:ext>
            </a:extLst>
          </p:cNvPr>
          <p:cNvSpPr/>
          <p:nvPr/>
        </p:nvSpPr>
        <p:spPr>
          <a:xfrm rot="-2620375">
            <a:off x="-3762979" y="-1231160"/>
            <a:ext cx="9100772" cy="4500528"/>
          </a:xfrm>
          <a:custGeom>
            <a:avLst/>
            <a:gdLst/>
            <a:ahLst/>
            <a:cxnLst/>
            <a:rect l="l" t="t" r="r" b="b"/>
            <a:pathLst>
              <a:path w="9100772" h="4500528">
                <a:moveTo>
                  <a:pt x="0" y="0"/>
                </a:moveTo>
                <a:lnTo>
                  <a:pt x="9100772" y="0"/>
                </a:lnTo>
                <a:lnTo>
                  <a:pt x="9100772" y="4500528"/>
                </a:lnTo>
                <a:lnTo>
                  <a:pt x="0" y="4500528"/>
                </a:lnTo>
                <a:lnTo>
                  <a:pt x="0" y="0"/>
                </a:lnTo>
                <a:close/>
              </a:path>
            </a:pathLst>
          </a:custGeom>
          <a:blipFill>
            <a:blip r:embed="rId4">
              <a:extLst>
                <a:ext uri="{96DAC541-7B7A-43D3-8B79-37D633B846F1}">
                  <asvg:svgBlip xmlns:asvg="http://schemas.microsoft.com/office/drawing/2016/SVG/main" r:embed="rId5"/>
                </a:ext>
              </a:extLst>
            </a:blip>
            <a:stretch>
              <a:fillRect r="-134" b="-129447"/>
            </a:stretch>
          </a:blipFill>
          <a:ln cap="sq">
            <a:noFill/>
            <a:prstDash val="solid"/>
            <a:miter/>
          </a:ln>
        </p:spPr>
        <p:txBody>
          <a:bodyPr/>
          <a:lstStyle/>
          <a:p>
            <a:endParaRPr lang="en-IN"/>
          </a:p>
        </p:txBody>
      </p:sp>
      <p:sp>
        <p:nvSpPr>
          <p:cNvPr id="6" name="Freeform 6">
            <a:extLst>
              <a:ext uri="{FF2B5EF4-FFF2-40B4-BE49-F238E27FC236}">
                <a16:creationId xmlns:a16="http://schemas.microsoft.com/office/drawing/2014/main" id="{9969761A-FD91-DAAF-2ABB-E3695737F189}"/>
              </a:ext>
            </a:extLst>
          </p:cNvPr>
          <p:cNvSpPr/>
          <p:nvPr/>
        </p:nvSpPr>
        <p:spPr>
          <a:xfrm rot="-7611712" flipH="1" flipV="1">
            <a:off x="13654322" y="-945318"/>
            <a:ext cx="9100772" cy="4500528"/>
          </a:xfrm>
          <a:custGeom>
            <a:avLst/>
            <a:gdLst/>
            <a:ahLst/>
            <a:cxnLst/>
            <a:rect l="l" t="t" r="r" b="b"/>
            <a:pathLst>
              <a:path w="9100772" h="4500528">
                <a:moveTo>
                  <a:pt x="9100772" y="4500528"/>
                </a:moveTo>
                <a:lnTo>
                  <a:pt x="0" y="4500528"/>
                </a:lnTo>
                <a:lnTo>
                  <a:pt x="0" y="0"/>
                </a:lnTo>
                <a:lnTo>
                  <a:pt x="9100772" y="0"/>
                </a:lnTo>
                <a:lnTo>
                  <a:pt x="9100772" y="4500528"/>
                </a:lnTo>
                <a:close/>
              </a:path>
            </a:pathLst>
          </a:custGeom>
          <a:blipFill>
            <a:blip r:embed="rId4">
              <a:extLst>
                <a:ext uri="{96DAC541-7B7A-43D3-8B79-37D633B846F1}">
                  <asvg:svgBlip xmlns:asvg="http://schemas.microsoft.com/office/drawing/2016/SVG/main" r:embed="rId5"/>
                </a:ext>
              </a:extLst>
            </a:blip>
            <a:stretch>
              <a:fillRect r="-134" b="-129447"/>
            </a:stretch>
          </a:blipFill>
          <a:ln cap="sq">
            <a:noFill/>
            <a:prstDash val="solid"/>
            <a:miter/>
          </a:ln>
        </p:spPr>
        <p:txBody>
          <a:bodyPr/>
          <a:lstStyle/>
          <a:p>
            <a:endParaRPr lang="en-IN"/>
          </a:p>
        </p:txBody>
      </p:sp>
      <p:sp>
        <p:nvSpPr>
          <p:cNvPr id="7" name="Freeform 7">
            <a:extLst>
              <a:ext uri="{FF2B5EF4-FFF2-40B4-BE49-F238E27FC236}">
                <a16:creationId xmlns:a16="http://schemas.microsoft.com/office/drawing/2014/main" id="{295FF399-CDAB-5B84-E396-501808E981EF}"/>
              </a:ext>
            </a:extLst>
          </p:cNvPr>
          <p:cNvSpPr/>
          <p:nvPr/>
        </p:nvSpPr>
        <p:spPr>
          <a:xfrm rot="-2700000">
            <a:off x="-3981711" y="-3578935"/>
            <a:ext cx="10020822" cy="8229600"/>
          </a:xfrm>
          <a:custGeom>
            <a:avLst/>
            <a:gdLst/>
            <a:ahLst/>
            <a:cxnLst/>
            <a:rect l="l" t="t" r="r" b="b"/>
            <a:pathLst>
              <a:path w="10020822" h="8229600">
                <a:moveTo>
                  <a:pt x="0" y="0"/>
                </a:moveTo>
                <a:lnTo>
                  <a:pt x="10020822" y="0"/>
                </a:lnTo>
                <a:lnTo>
                  <a:pt x="10020822" y="8229600"/>
                </a:lnTo>
                <a:lnTo>
                  <a:pt x="0" y="8229600"/>
                </a:lnTo>
                <a:lnTo>
                  <a:pt x="0" y="0"/>
                </a:lnTo>
                <a:close/>
              </a:path>
            </a:pathLst>
          </a:custGeom>
          <a:blipFill>
            <a:blip r:embed="rId6"/>
            <a:stretch>
              <a:fillRect/>
            </a:stretch>
          </a:blipFill>
        </p:spPr>
        <p:txBody>
          <a:bodyPr/>
          <a:lstStyle/>
          <a:p>
            <a:endParaRPr lang="en-IN"/>
          </a:p>
        </p:txBody>
      </p:sp>
      <p:sp>
        <p:nvSpPr>
          <p:cNvPr id="8" name="Freeform 8">
            <a:extLst>
              <a:ext uri="{FF2B5EF4-FFF2-40B4-BE49-F238E27FC236}">
                <a16:creationId xmlns:a16="http://schemas.microsoft.com/office/drawing/2014/main" id="{78B17811-1589-8120-90AB-CE1BBEF1A532}"/>
              </a:ext>
            </a:extLst>
          </p:cNvPr>
          <p:cNvSpPr/>
          <p:nvPr/>
        </p:nvSpPr>
        <p:spPr>
          <a:xfrm>
            <a:off x="15140613" y="6072317"/>
            <a:ext cx="4925747" cy="5425330"/>
          </a:xfrm>
          <a:custGeom>
            <a:avLst/>
            <a:gdLst/>
            <a:ahLst/>
            <a:cxnLst/>
            <a:rect l="l" t="t" r="r" b="b"/>
            <a:pathLst>
              <a:path w="4925747" h="5425330">
                <a:moveTo>
                  <a:pt x="0" y="0"/>
                </a:moveTo>
                <a:lnTo>
                  <a:pt x="4925748" y="0"/>
                </a:lnTo>
                <a:lnTo>
                  <a:pt x="4925748" y="5425330"/>
                </a:lnTo>
                <a:lnTo>
                  <a:pt x="0" y="5425330"/>
                </a:lnTo>
                <a:lnTo>
                  <a:pt x="0" y="0"/>
                </a:lnTo>
                <a:close/>
              </a:path>
            </a:pathLst>
          </a:custGeom>
          <a:blipFill>
            <a:blip r:embed="rId7"/>
            <a:stretch>
              <a:fillRect/>
            </a:stretch>
          </a:blipFill>
        </p:spPr>
        <p:txBody>
          <a:bodyPr/>
          <a:lstStyle/>
          <a:p>
            <a:endParaRPr lang="en-IN"/>
          </a:p>
        </p:txBody>
      </p:sp>
      <p:sp>
        <p:nvSpPr>
          <p:cNvPr id="10" name="TextBox 10">
            <a:extLst>
              <a:ext uri="{FF2B5EF4-FFF2-40B4-BE49-F238E27FC236}">
                <a16:creationId xmlns:a16="http://schemas.microsoft.com/office/drawing/2014/main" id="{6271EFDE-7E7B-4E8B-26C6-EE5BBE6C0D21}"/>
              </a:ext>
            </a:extLst>
          </p:cNvPr>
          <p:cNvSpPr txBox="1"/>
          <p:nvPr/>
        </p:nvSpPr>
        <p:spPr>
          <a:xfrm>
            <a:off x="2121830" y="572988"/>
            <a:ext cx="12549878" cy="892232"/>
          </a:xfrm>
          <a:prstGeom prst="rect">
            <a:avLst/>
          </a:prstGeom>
        </p:spPr>
        <p:txBody>
          <a:bodyPr wrap="square" lIns="0" tIns="0" rIns="0" bIns="0" rtlCol="0" anchor="t">
            <a:spAutoFit/>
          </a:bodyPr>
          <a:lstStyle/>
          <a:p>
            <a:pPr algn="ctr">
              <a:lnSpc>
                <a:spcPts val="7276"/>
              </a:lnSpc>
            </a:pPr>
            <a:r>
              <a:rPr lang="en-US" sz="6000" b="1" spc="202" dirty="0">
                <a:solidFill>
                  <a:srgbClr val="FFFFFF"/>
                </a:solidFill>
                <a:latin typeface="Montserrat Bold"/>
                <a:ea typeface="Montserrat Bold"/>
                <a:cs typeface="Montserrat Bold"/>
                <a:sym typeface="Montserrat Bold"/>
              </a:rPr>
              <a:t>ML Model (For Non-Diabetic)</a:t>
            </a:r>
          </a:p>
        </p:txBody>
      </p:sp>
      <p:pic>
        <p:nvPicPr>
          <p:cNvPr id="11" name="Picture 10">
            <a:extLst>
              <a:ext uri="{FF2B5EF4-FFF2-40B4-BE49-F238E27FC236}">
                <a16:creationId xmlns:a16="http://schemas.microsoft.com/office/drawing/2014/main" id="{B804E268-0BCC-7A98-2E0A-3F6AF46AE0F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18786" y="1905000"/>
            <a:ext cx="13841506" cy="7353300"/>
          </a:xfrm>
          <a:prstGeom prst="roundRect">
            <a:avLst>
              <a:gd name="adj" fmla="val 4401"/>
            </a:avLst>
          </a:prstGeom>
        </p:spPr>
      </p:pic>
    </p:spTree>
    <p:extLst>
      <p:ext uri="{BB962C8B-B14F-4D97-AF65-F5344CB8AC3E}">
        <p14:creationId xmlns:p14="http://schemas.microsoft.com/office/powerpoint/2010/main" val="274021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F0034"/>
        </a:solidFill>
        <a:effectLst/>
      </p:bgPr>
    </p:bg>
    <p:spTree>
      <p:nvGrpSpPr>
        <p:cNvPr id="1" name=""/>
        <p:cNvGrpSpPr/>
        <p:nvPr/>
      </p:nvGrpSpPr>
      <p:grpSpPr>
        <a:xfrm>
          <a:off x="0" y="0"/>
          <a:ext cx="0" cy="0"/>
          <a:chOff x="0" y="0"/>
          <a:chExt cx="0" cy="0"/>
        </a:xfrm>
      </p:grpSpPr>
      <p:sp>
        <p:nvSpPr>
          <p:cNvPr id="2" name="Freeform 2"/>
          <p:cNvSpPr/>
          <p:nvPr/>
        </p:nvSpPr>
        <p:spPr>
          <a:xfrm rot="5469527">
            <a:off x="13777439" y="3645056"/>
            <a:ext cx="10151296" cy="5020035"/>
          </a:xfrm>
          <a:custGeom>
            <a:avLst/>
            <a:gdLst/>
            <a:ahLst/>
            <a:cxnLst/>
            <a:rect l="l" t="t" r="r" b="b"/>
            <a:pathLst>
              <a:path w="10151296" h="5020035">
                <a:moveTo>
                  <a:pt x="0" y="0"/>
                </a:moveTo>
                <a:lnTo>
                  <a:pt x="10151296" y="0"/>
                </a:lnTo>
                <a:lnTo>
                  <a:pt x="10151296" y="5020035"/>
                </a:lnTo>
                <a:lnTo>
                  <a:pt x="0" y="5020035"/>
                </a:lnTo>
                <a:lnTo>
                  <a:pt x="0" y="0"/>
                </a:lnTo>
                <a:close/>
              </a:path>
            </a:pathLst>
          </a:custGeom>
          <a:blipFill>
            <a:blip r:embed="rId2">
              <a:extLst>
                <a:ext uri="{96DAC541-7B7A-43D3-8B79-37D633B846F1}">
                  <asvg:svgBlip xmlns:asvg="http://schemas.microsoft.com/office/drawing/2016/SVG/main" r:embed="rId3"/>
                </a:ext>
              </a:extLst>
            </a:blip>
            <a:stretch>
              <a:fillRect r="-134" b="-129447"/>
            </a:stretch>
          </a:blipFill>
        </p:spPr>
        <p:txBody>
          <a:bodyPr/>
          <a:lstStyle/>
          <a:p>
            <a:endParaRPr lang="en-IN"/>
          </a:p>
        </p:txBody>
      </p:sp>
      <p:sp>
        <p:nvSpPr>
          <p:cNvPr id="3" name="Freeform 3"/>
          <p:cNvSpPr/>
          <p:nvPr/>
        </p:nvSpPr>
        <p:spPr>
          <a:xfrm rot="-5437769">
            <a:off x="-5508075" y="4288992"/>
            <a:ext cx="10908441" cy="5394460"/>
          </a:xfrm>
          <a:custGeom>
            <a:avLst/>
            <a:gdLst/>
            <a:ahLst/>
            <a:cxnLst/>
            <a:rect l="l" t="t" r="r" b="b"/>
            <a:pathLst>
              <a:path w="10908441" h="5394460">
                <a:moveTo>
                  <a:pt x="0" y="0"/>
                </a:moveTo>
                <a:lnTo>
                  <a:pt x="10908441" y="0"/>
                </a:lnTo>
                <a:lnTo>
                  <a:pt x="10908441" y="5394459"/>
                </a:lnTo>
                <a:lnTo>
                  <a:pt x="0" y="5394459"/>
                </a:lnTo>
                <a:lnTo>
                  <a:pt x="0" y="0"/>
                </a:lnTo>
                <a:close/>
              </a:path>
            </a:pathLst>
          </a:custGeom>
          <a:blipFill>
            <a:blip r:embed="rId4">
              <a:extLst>
                <a:ext uri="{96DAC541-7B7A-43D3-8B79-37D633B846F1}">
                  <asvg:svgBlip xmlns:asvg="http://schemas.microsoft.com/office/drawing/2016/SVG/main" r:embed="rId5"/>
                </a:ext>
              </a:extLst>
            </a:blip>
            <a:stretch>
              <a:fillRect r="-134" b="-129447"/>
            </a:stretch>
          </a:blipFill>
        </p:spPr>
        <p:txBody>
          <a:bodyPr/>
          <a:lstStyle/>
          <a:p>
            <a:endParaRPr lang="en-IN"/>
          </a:p>
        </p:txBody>
      </p:sp>
      <p:sp>
        <p:nvSpPr>
          <p:cNvPr id="4" name="Freeform 4"/>
          <p:cNvSpPr/>
          <p:nvPr/>
        </p:nvSpPr>
        <p:spPr>
          <a:xfrm>
            <a:off x="15824471" y="-2981378"/>
            <a:ext cx="6409034" cy="6409034"/>
          </a:xfrm>
          <a:custGeom>
            <a:avLst/>
            <a:gdLst/>
            <a:ahLst/>
            <a:cxnLst/>
            <a:rect l="l" t="t" r="r" b="b"/>
            <a:pathLst>
              <a:path w="6409034" h="6409034">
                <a:moveTo>
                  <a:pt x="0" y="0"/>
                </a:moveTo>
                <a:lnTo>
                  <a:pt x="6409035" y="0"/>
                </a:lnTo>
                <a:lnTo>
                  <a:pt x="6409035" y="6409035"/>
                </a:lnTo>
                <a:lnTo>
                  <a:pt x="0" y="6409035"/>
                </a:lnTo>
                <a:lnTo>
                  <a:pt x="0" y="0"/>
                </a:lnTo>
                <a:close/>
              </a:path>
            </a:pathLst>
          </a:custGeom>
          <a:blipFill>
            <a:blip r:embed="rId6"/>
            <a:stretch>
              <a:fillRect/>
            </a:stretch>
          </a:blipFill>
        </p:spPr>
        <p:txBody>
          <a:bodyPr/>
          <a:lstStyle/>
          <a:p>
            <a:endParaRPr lang="en-IN"/>
          </a:p>
        </p:txBody>
      </p:sp>
      <p:sp>
        <p:nvSpPr>
          <p:cNvPr id="5" name="Freeform 5"/>
          <p:cNvSpPr/>
          <p:nvPr/>
        </p:nvSpPr>
        <p:spPr>
          <a:xfrm rot="7676076">
            <a:off x="-5266249" y="-3327390"/>
            <a:ext cx="8829691" cy="9934955"/>
          </a:xfrm>
          <a:custGeom>
            <a:avLst/>
            <a:gdLst/>
            <a:ahLst/>
            <a:cxnLst/>
            <a:rect l="l" t="t" r="r" b="b"/>
            <a:pathLst>
              <a:path w="8829691" h="9934955">
                <a:moveTo>
                  <a:pt x="0" y="0"/>
                </a:moveTo>
                <a:lnTo>
                  <a:pt x="8829692" y="0"/>
                </a:lnTo>
                <a:lnTo>
                  <a:pt x="8829692" y="9934955"/>
                </a:lnTo>
                <a:lnTo>
                  <a:pt x="0" y="9934955"/>
                </a:lnTo>
                <a:lnTo>
                  <a:pt x="0" y="0"/>
                </a:lnTo>
                <a:close/>
              </a:path>
            </a:pathLst>
          </a:custGeom>
          <a:blipFill>
            <a:blip r:embed="rId7"/>
            <a:stretch>
              <a:fillRect/>
            </a:stretch>
          </a:blipFill>
        </p:spPr>
        <p:txBody>
          <a:bodyPr/>
          <a:lstStyle/>
          <a:p>
            <a:endParaRPr lang="en-IN"/>
          </a:p>
        </p:txBody>
      </p:sp>
      <p:sp>
        <p:nvSpPr>
          <p:cNvPr id="6" name="Freeform 6"/>
          <p:cNvSpPr/>
          <p:nvPr/>
        </p:nvSpPr>
        <p:spPr>
          <a:xfrm>
            <a:off x="9144000" y="-2981378"/>
            <a:ext cx="10979074" cy="6409034"/>
          </a:xfrm>
          <a:custGeom>
            <a:avLst/>
            <a:gdLst/>
            <a:ahLst/>
            <a:cxnLst/>
            <a:rect l="l" t="t" r="r" b="b"/>
            <a:pathLst>
              <a:path w="10979074" h="6409034">
                <a:moveTo>
                  <a:pt x="0" y="0"/>
                </a:moveTo>
                <a:lnTo>
                  <a:pt x="10979074" y="0"/>
                </a:lnTo>
                <a:lnTo>
                  <a:pt x="10979074" y="6409035"/>
                </a:lnTo>
                <a:lnTo>
                  <a:pt x="0" y="6409035"/>
                </a:lnTo>
                <a:lnTo>
                  <a:pt x="0" y="0"/>
                </a:lnTo>
                <a:close/>
              </a:path>
            </a:pathLst>
          </a:custGeom>
          <a:blipFill>
            <a:blip r:embed="rId8">
              <a:alphaModFix amt="70000"/>
            </a:blip>
            <a:stretch>
              <a:fillRect/>
            </a:stretch>
          </a:blipFill>
        </p:spPr>
        <p:txBody>
          <a:bodyPr/>
          <a:lstStyle/>
          <a:p>
            <a:endParaRPr lang="en-IN"/>
          </a:p>
        </p:txBody>
      </p:sp>
      <p:sp>
        <p:nvSpPr>
          <p:cNvPr id="7" name="AutoShape 7"/>
          <p:cNvSpPr/>
          <p:nvPr/>
        </p:nvSpPr>
        <p:spPr>
          <a:xfrm>
            <a:off x="7917277" y="3848100"/>
            <a:ext cx="2453446" cy="0"/>
          </a:xfrm>
          <a:prstGeom prst="line">
            <a:avLst/>
          </a:prstGeom>
          <a:ln w="19050" cap="flat">
            <a:solidFill>
              <a:srgbClr val="EA9267"/>
            </a:solidFill>
            <a:prstDash val="solid"/>
            <a:headEnd type="none" w="sm" len="sm"/>
            <a:tailEnd type="none" w="sm" len="sm"/>
          </a:ln>
        </p:spPr>
        <p:txBody>
          <a:bodyPr/>
          <a:lstStyle/>
          <a:p>
            <a:endParaRPr lang="en-IN"/>
          </a:p>
        </p:txBody>
      </p:sp>
      <p:sp>
        <p:nvSpPr>
          <p:cNvPr id="8" name="TextBox 8"/>
          <p:cNvSpPr txBox="1"/>
          <p:nvPr/>
        </p:nvSpPr>
        <p:spPr>
          <a:xfrm>
            <a:off x="1707068" y="4884913"/>
            <a:ext cx="15453736" cy="2469137"/>
          </a:xfrm>
          <a:prstGeom prst="rect">
            <a:avLst/>
          </a:prstGeom>
        </p:spPr>
        <p:txBody>
          <a:bodyPr wrap="square" lIns="0" tIns="0" rIns="0" bIns="0" rtlCol="0" anchor="t">
            <a:spAutoFit/>
          </a:bodyPr>
          <a:lstStyle/>
          <a:p>
            <a:pPr marL="0" lvl="0" indent="0" algn="ctr">
              <a:lnSpc>
                <a:spcPts val="3862"/>
              </a:lnSpc>
              <a:spcBef>
                <a:spcPct val="0"/>
              </a:spcBef>
            </a:pPr>
            <a:r>
              <a:rPr lang="en-US" sz="2800" dirty="0">
                <a:solidFill>
                  <a:schemeClr val="bg1"/>
                </a:solidFill>
              </a:rPr>
              <a:t>The diabetes analytics project demonstrates how data visualization and basic machine learning techniques can uncover meaningful health insights. By analyzing key attributes like glucose levels, insulin, BMI, and pedigree function, we can observe distinct patterns that correlate strongly with diabetic outcomes. Power BI's visual capabilities played a crucial role in making these patterns more interpretable, while the use of ML models provided a predictive angle to the study.</a:t>
            </a:r>
            <a:endParaRPr lang="en-US" sz="2439" dirty="0">
              <a:solidFill>
                <a:schemeClr val="bg1"/>
              </a:solidFill>
              <a:latin typeface="Montserrat Light"/>
              <a:ea typeface="Montserrat Light"/>
              <a:cs typeface="Montserrat Light"/>
              <a:sym typeface="Montserrat Light"/>
            </a:endParaRPr>
          </a:p>
        </p:txBody>
      </p:sp>
      <p:sp>
        <p:nvSpPr>
          <p:cNvPr id="9" name="TextBox 9"/>
          <p:cNvSpPr txBox="1"/>
          <p:nvPr/>
        </p:nvSpPr>
        <p:spPr>
          <a:xfrm>
            <a:off x="4637356" y="2714954"/>
            <a:ext cx="9013288" cy="884858"/>
          </a:xfrm>
          <a:prstGeom prst="rect">
            <a:avLst/>
          </a:prstGeom>
        </p:spPr>
        <p:txBody>
          <a:bodyPr lIns="0" tIns="0" rIns="0" bIns="0" rtlCol="0" anchor="t">
            <a:spAutoFit/>
          </a:bodyPr>
          <a:lstStyle/>
          <a:p>
            <a:pPr algn="ctr">
              <a:lnSpc>
                <a:spcPts val="6944"/>
              </a:lnSpc>
            </a:pPr>
            <a:r>
              <a:rPr lang="en-US" sz="6600" b="1" spc="216" dirty="0">
                <a:solidFill>
                  <a:srgbClr val="EA9267"/>
                </a:solidFill>
                <a:latin typeface="Montserrat Bold"/>
                <a:ea typeface="Montserrat Bold"/>
                <a:cs typeface="Montserrat Bold"/>
                <a:sym typeface="Montserrat Bold"/>
              </a:rPr>
              <a:t>CONCLUSION</a:t>
            </a:r>
            <a:endParaRPr lang="en-US" sz="5555" b="1" spc="216" dirty="0">
              <a:solidFill>
                <a:srgbClr val="EA9267"/>
              </a:solidFill>
              <a:latin typeface="Montserrat Bold"/>
              <a:ea typeface="Montserrat Bold"/>
              <a:cs typeface="Montserrat Bold"/>
              <a:sym typeface="Montserrat Bo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TotalTime>
  <Words>191</Words>
  <Application>Microsoft Office PowerPoint</Application>
  <PresentationFormat>Custom</PresentationFormat>
  <Paragraphs>45</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Montserrat Light</vt:lpstr>
      <vt:lpstr>Source Serif Pro</vt:lpstr>
      <vt:lpstr>Poppins Medium</vt:lpstr>
      <vt:lpstr>Arial</vt:lpstr>
      <vt:lpstr>Montserrat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Modern Futuristic Technology Presentation</dc:title>
  <dc:creator>Manas Kulkarni</dc:creator>
  <cp:lastModifiedBy>Manas Kulkarni</cp:lastModifiedBy>
  <cp:revision>7</cp:revision>
  <dcterms:created xsi:type="dcterms:W3CDTF">2006-08-16T00:00:00Z</dcterms:created>
  <dcterms:modified xsi:type="dcterms:W3CDTF">2025-04-15T09:52:29Z</dcterms:modified>
  <dc:identifier>DAGksAfw--o</dc:identifier>
</cp:coreProperties>
</file>